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
  </p:notesMasterIdLst>
  <p:sldIdLst>
    <p:sldId id="264" r:id="rId3"/>
    <p:sldId id="1167" r:id="rId4"/>
    <p:sldId id="645" r:id="rId5"/>
    <p:sldId id="695" r:id="rId7"/>
    <p:sldId id="814" r:id="rId8"/>
    <p:sldId id="1169" r:id="rId9"/>
    <p:sldId id="1170" r:id="rId10"/>
    <p:sldId id="1168" r:id="rId11"/>
    <p:sldId id="1171" r:id="rId12"/>
    <p:sldId id="815" r:id="rId13"/>
    <p:sldId id="697" r:id="rId14"/>
    <p:sldId id="816" r:id="rId15"/>
    <p:sldId id="699" r:id="rId16"/>
    <p:sldId id="700" r:id="rId17"/>
    <p:sldId id="701" r:id="rId18"/>
    <p:sldId id="817" r:id="rId19"/>
    <p:sldId id="702" r:id="rId20"/>
    <p:sldId id="703" r:id="rId21"/>
    <p:sldId id="704" r:id="rId22"/>
    <p:sldId id="818" r:id="rId23"/>
    <p:sldId id="705" r:id="rId24"/>
    <p:sldId id="706" r:id="rId25"/>
    <p:sldId id="707" r:id="rId26"/>
    <p:sldId id="708" r:id="rId27"/>
    <p:sldId id="709" r:id="rId28"/>
    <p:sldId id="1172" r:id="rId29"/>
    <p:sldId id="1173" r:id="rId30"/>
    <p:sldId id="1174" r:id="rId31"/>
    <p:sldId id="1175" r:id="rId32"/>
    <p:sldId id="1177" r:id="rId33"/>
    <p:sldId id="1176" r:id="rId34"/>
    <p:sldId id="1178" r:id="rId35"/>
    <p:sldId id="1179" r:id="rId36"/>
    <p:sldId id="1180" r:id="rId37"/>
    <p:sldId id="1181" r:id="rId38"/>
    <p:sldId id="1182" r:id="rId39"/>
    <p:sldId id="1183" r:id="rId40"/>
    <p:sldId id="1184" r:id="rId41"/>
    <p:sldId id="710" r:id="rId42"/>
    <p:sldId id="712" r:id="rId43"/>
    <p:sldId id="713" r:id="rId44"/>
    <p:sldId id="714" r:id="rId45"/>
    <p:sldId id="715" r:id="rId46"/>
    <p:sldId id="716" r:id="rId47"/>
    <p:sldId id="717" r:id="rId48"/>
    <p:sldId id="718" r:id="rId49"/>
    <p:sldId id="719"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0"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E1"/>
    <a:srgbClr val="4F80BD"/>
    <a:srgbClr val="E3FDBE"/>
    <a:srgbClr val="DCFDAB"/>
    <a:srgbClr val="FFAAA9"/>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1"/>
    <p:restoredTop sz="96272" autoAdjust="0"/>
  </p:normalViewPr>
  <p:slideViewPr>
    <p:cSldViewPr snapToGrid="0" showGuides="1">
      <p:cViewPr varScale="1">
        <p:scale>
          <a:sx n="64" d="100"/>
          <a:sy n="64" d="100"/>
        </p:scale>
        <p:origin x="936" y="36"/>
      </p:cViewPr>
      <p:guideLst>
        <p:guide orient="horz" pos="2080"/>
        <p:guide pos="28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fld>
            <a:endParaRPr lang="en-US" altLang="zh-CN"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fld>
            <a:endParaRPr lang="en-US" altLang="zh-CN"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564B43B8-EC4A-5743-9CA4-764B42BFAC9D}" type="slidenum">
              <a:rPr lang="zh-CN" altLang="en-US"/>
            </a:fld>
            <a:endParaRPr lang="en-US" altLang="zh-CN" sz="135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自定义版式">
    <p:spTree>
      <p:nvGrpSpPr>
        <p:cNvPr id="1" name=""/>
        <p:cNvGrpSpPr/>
        <p:nvPr/>
      </p:nvGrpSpPr>
      <p:grpSpPr>
        <a:xfrm>
          <a:off x="0" y="0"/>
          <a:ext cx="0" cy="0"/>
          <a:chOff x="0" y="0"/>
          <a:chExt cx="0" cy="0"/>
        </a:xfrm>
      </p:grpSpPr>
      <p:grpSp>
        <p:nvGrpSpPr>
          <p:cNvPr id="164" name="组合 9"/>
          <p:cNvGrpSpPr/>
          <p:nvPr/>
        </p:nvGrpSpPr>
        <p:grpSpPr>
          <a:xfrm>
            <a:off x="0" y="-1"/>
            <a:ext cx="3875315" cy="6858001"/>
            <a:chOff x="0" y="0"/>
            <a:chExt cx="5167086" cy="6858000"/>
          </a:xfrm>
        </p:grpSpPr>
        <p:grpSp>
          <p:nvGrpSpPr>
            <p:cNvPr id="162" name="组合 5"/>
            <p:cNvGrpSpPr/>
            <p:nvPr/>
          </p:nvGrpSpPr>
          <p:grpSpPr>
            <a:xfrm>
              <a:off x="0" y="0"/>
              <a:ext cx="5167087" cy="6858000"/>
              <a:chOff x="0" y="0"/>
              <a:chExt cx="5167085" cy="6858000"/>
            </a:xfrm>
          </p:grpSpPr>
          <p:pic>
            <p:nvPicPr>
              <p:cNvPr id="160" name="图片 6" descr="图片 6"/>
              <p:cNvPicPr>
                <a:picLocks noChangeAspect="1"/>
              </p:cNvPicPr>
              <p:nvPr/>
            </p:nvPicPr>
            <p:blipFill>
              <a:blip r:embed="rId2"/>
              <a:stretch>
                <a:fillRect/>
              </a:stretch>
            </p:blipFill>
            <p:spPr>
              <a:xfrm>
                <a:off x="0" y="0"/>
                <a:ext cx="4829416" cy="6858000"/>
              </a:xfrm>
              <a:prstGeom prst="rect">
                <a:avLst/>
              </a:prstGeom>
              <a:ln w="12700" cap="flat">
                <a:noFill/>
                <a:miter lim="400000"/>
                <a:headEnd/>
                <a:tailEnd/>
              </a:ln>
              <a:effectLst/>
            </p:spPr>
          </p:pic>
          <p:sp>
            <p:nvSpPr>
              <p:cNvPr id="161" name="任意多边形 7"/>
              <p:cNvSpPr/>
              <p:nvPr/>
            </p:nvSpPr>
            <p:spPr>
              <a:xfrm>
                <a:off x="1262743" y="3744685"/>
                <a:ext cx="3904344" cy="3004458"/>
              </a:xfrm>
              <a:custGeom>
                <a:avLst/>
                <a:gdLst/>
                <a:ahLst/>
                <a:cxnLst>
                  <a:cxn ang="0">
                    <a:pos x="wd2" y="hd2"/>
                  </a:cxn>
                  <a:cxn ang="5400000">
                    <a:pos x="wd2" y="hd2"/>
                  </a:cxn>
                  <a:cxn ang="10800000">
                    <a:pos x="wd2" y="hd2"/>
                  </a:cxn>
                  <a:cxn ang="16200000">
                    <a:pos x="wd2" y="hd2"/>
                  </a:cxn>
                </a:cxnLst>
                <a:rect l="0" t="0" r="r" b="b"/>
                <a:pathLst>
                  <a:path w="21600" h="21600" extrusionOk="0">
                    <a:moveTo>
                      <a:pt x="0" y="2296"/>
                    </a:moveTo>
                    <a:lnTo>
                      <a:pt x="6584" y="4174"/>
                    </a:lnTo>
                    <a:lnTo>
                      <a:pt x="10117" y="6574"/>
                    </a:lnTo>
                    <a:lnTo>
                      <a:pt x="13811" y="10643"/>
                    </a:lnTo>
                    <a:lnTo>
                      <a:pt x="18067" y="18157"/>
                    </a:lnTo>
                    <a:lnTo>
                      <a:pt x="21279" y="21600"/>
                    </a:lnTo>
                    <a:lnTo>
                      <a:pt x="21600" y="313"/>
                    </a:lnTo>
                    <a:lnTo>
                      <a:pt x="10278" y="0"/>
                    </a:lnTo>
                    <a:lnTo>
                      <a:pt x="1606" y="1461"/>
                    </a:lnTo>
                    <a:lnTo>
                      <a:pt x="0" y="2296"/>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63" name="矩形 8"/>
            <p:cNvSpPr/>
            <p:nvPr/>
          </p:nvSpPr>
          <p:spPr>
            <a:xfrm>
              <a:off x="-1" y="-1"/>
              <a:ext cx="4328162" cy="2849881"/>
            </a:xfrm>
            <a:prstGeom prst="rect">
              <a:avLst/>
            </a:prstGeom>
            <a:gradFill flip="none" rotWithShape="1">
              <a:gsLst>
                <a:gs pos="28000">
                  <a:srgbClr val="FFFFFF">
                    <a:alpha val="95000"/>
                  </a:srgbClr>
                </a:gs>
                <a:gs pos="100000">
                  <a:srgbClr val="FFFFFF">
                    <a:alpha val="0"/>
                  </a:srgbClr>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sz="1350"/>
            </a:p>
          </p:txBody>
        </p:sp>
      </p:grpSp>
      <p:sp>
        <p:nvSpPr>
          <p:cNvPr id="1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42E54B1-0884-4633-8327-893DAA1E511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845B6709-067F-4154-9C9A-D56718F28438}"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D8D4C65-E77B-45F2-BD81-CFF9643C0CC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s://www.icourse163.org/course/ZJU-1003377027"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7" Type="http://schemas.openxmlformats.org/officeDocument/2006/relationships/slideLayout" Target="../slideLayouts/slideLayout2.xml"/><Relationship Id="rId16" Type="http://schemas.openxmlformats.org/officeDocument/2006/relationships/image" Target="../media/image74.png"/><Relationship Id="rId15" Type="http://schemas.openxmlformats.org/officeDocument/2006/relationships/image" Target="../media/image73.png"/><Relationship Id="rId14" Type="http://schemas.openxmlformats.org/officeDocument/2006/relationships/image" Target="../media/image72.png"/><Relationship Id="rId13" Type="http://schemas.openxmlformats.org/officeDocument/2006/relationships/image" Target="../media/image71.png"/><Relationship Id="rId12" Type="http://schemas.openxmlformats.org/officeDocument/2006/relationships/image" Target="../media/image70.png"/><Relationship Id="rId11" Type="http://schemas.openxmlformats.org/officeDocument/2006/relationships/image" Target="../media/image69.png"/><Relationship Id="rId10" Type="http://schemas.openxmlformats.org/officeDocument/2006/relationships/image" Target="../media/image68.png"/><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png"/><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3" Type="http://schemas.openxmlformats.org/officeDocument/2006/relationships/slideLayout" Target="../slideLayouts/slideLayout2.xml"/><Relationship Id="rId12" Type="http://schemas.openxmlformats.org/officeDocument/2006/relationships/image" Target="../media/image76.png"/><Relationship Id="rId11" Type="http://schemas.openxmlformats.org/officeDocument/2006/relationships/image" Target="../media/image70.png"/><Relationship Id="rId10" Type="http://schemas.openxmlformats.org/officeDocument/2006/relationships/image" Target="../media/image75.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文本框 3"/>
          <p:cNvSpPr txBox="1"/>
          <p:nvPr/>
        </p:nvSpPr>
        <p:spPr>
          <a:xfrm>
            <a:off x="5939674" y="6266080"/>
            <a:ext cx="3033806" cy="369332"/>
          </a:xfrm>
          <a:prstGeom prst="rect">
            <a:avLst/>
          </a:prstGeom>
          <a:ln w="12700">
            <a:miter lim="400000"/>
          </a:ln>
        </p:spPr>
        <p:txBody>
          <a:bodyPr wrap="square" lIns="34289" rIns="34289">
            <a:spAutoFit/>
          </a:bodyPr>
          <a:lstStyle>
            <a:lvl1pPr>
              <a:defRPr sz="3200" spc="100">
                <a:latin typeface="明兰"/>
                <a:ea typeface="明兰"/>
                <a:cs typeface="明兰"/>
                <a:sym typeface="明兰"/>
              </a:defRPr>
            </a:lvl1pPr>
          </a:lstStyle>
          <a:p>
            <a:r>
              <a:rPr lang="zh-CN" altLang="en-US" sz="1800" dirty="0"/>
              <a:t>人工智能导论：模型与算法</a:t>
            </a:r>
            <a:endParaRPr lang="zh-CN" altLang="en-US" sz="1800" dirty="0"/>
          </a:p>
        </p:txBody>
      </p:sp>
      <p:grpSp>
        <p:nvGrpSpPr>
          <p:cNvPr id="698" name="组合 19"/>
          <p:cNvGrpSpPr/>
          <p:nvPr/>
        </p:nvGrpSpPr>
        <p:grpSpPr>
          <a:xfrm>
            <a:off x="5573929" y="6327199"/>
            <a:ext cx="333309" cy="284365"/>
            <a:chOff x="0" y="0"/>
            <a:chExt cx="444410" cy="379151"/>
          </a:xfrm>
        </p:grpSpPr>
        <p:sp>
          <p:nvSpPr>
            <p:cNvPr id="692" name="任意多边形 20"/>
            <p:cNvSpPr/>
            <p:nvPr/>
          </p:nvSpPr>
          <p:spPr>
            <a:xfrm rot="16200000">
              <a:off x="43197" y="-14472"/>
              <a:ext cx="358143" cy="409305"/>
            </a:xfrm>
            <a:custGeom>
              <a:avLst/>
              <a:gdLst/>
              <a:ahLst/>
              <a:cxnLst>
                <a:cxn ang="0">
                  <a:pos x="wd2" y="hd2"/>
                </a:cxn>
                <a:cxn ang="5400000">
                  <a:pos x="wd2" y="hd2"/>
                </a:cxn>
                <a:cxn ang="10800000">
                  <a:pos x="wd2" y="hd2"/>
                </a:cxn>
                <a:cxn ang="16200000">
                  <a:pos x="wd2" y="hd2"/>
                </a:cxn>
              </a:cxnLst>
              <a:rect l="0" t="0" r="r" b="b"/>
              <a:pathLst>
                <a:path w="21600" h="21600" extrusionOk="0">
                  <a:moveTo>
                    <a:pt x="617" y="16380"/>
                  </a:moveTo>
                  <a:lnTo>
                    <a:pt x="0" y="4860"/>
                  </a:lnTo>
                  <a:lnTo>
                    <a:pt x="10491" y="0"/>
                  </a:lnTo>
                  <a:lnTo>
                    <a:pt x="21600" y="4770"/>
                  </a:lnTo>
                  <a:lnTo>
                    <a:pt x="21497" y="16200"/>
                  </a:lnTo>
                  <a:lnTo>
                    <a:pt x="10800" y="21600"/>
                  </a:lnTo>
                  <a:lnTo>
                    <a:pt x="617" y="16380"/>
                  </a:lnTo>
                  <a:close/>
                </a:path>
              </a:pathLst>
            </a:custGeom>
            <a:solidFill>
              <a:srgbClr val="262626"/>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sp>
          <p:nvSpPr>
            <p:cNvPr id="693" name="任意多边形 21"/>
            <p:cNvSpPr/>
            <p:nvPr/>
          </p:nvSpPr>
          <p:spPr>
            <a:xfrm rot="16200000">
              <a:off x="-24788" y="31606"/>
              <a:ext cx="318846" cy="266246"/>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lnTo>
                    <a:pt x="0" y="21274"/>
                  </a:lnTo>
                  <a:lnTo>
                    <a:pt x="14074" y="21600"/>
                  </a:lnTo>
                  <a:lnTo>
                    <a:pt x="21600" y="7184"/>
                  </a:lnTo>
                  <a:lnTo>
                    <a:pt x="9014" y="0"/>
                  </a:lnTo>
                  <a:close/>
                </a:path>
              </a:pathLst>
            </a:custGeom>
            <a:solidFill>
              <a:srgbClr val="747474"/>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sp>
          <p:nvSpPr>
            <p:cNvPr id="694" name="任意多边形 22"/>
            <p:cNvSpPr/>
            <p:nvPr/>
          </p:nvSpPr>
          <p:spPr>
            <a:xfrm rot="16200000">
              <a:off x="36994" y="151433"/>
              <a:ext cx="190724" cy="264713"/>
            </a:xfrm>
            <a:custGeom>
              <a:avLst/>
              <a:gdLst/>
              <a:ahLst/>
              <a:cxnLst>
                <a:cxn ang="0">
                  <a:pos x="wd2" y="hd2"/>
                </a:cxn>
                <a:cxn ang="5400000">
                  <a:pos x="wd2" y="hd2"/>
                </a:cxn>
                <a:cxn ang="10800000">
                  <a:pos x="wd2" y="hd2"/>
                </a:cxn>
                <a:cxn ang="16200000">
                  <a:pos x="wd2" y="hd2"/>
                </a:cxn>
              </a:cxnLst>
              <a:rect l="0" t="0" r="r" b="b"/>
              <a:pathLst>
                <a:path w="21600" h="21600" extrusionOk="0">
                  <a:moveTo>
                    <a:pt x="0" y="8768"/>
                  </a:moveTo>
                  <a:lnTo>
                    <a:pt x="6246" y="21600"/>
                  </a:lnTo>
                  <a:lnTo>
                    <a:pt x="21600" y="0"/>
                  </a:lnTo>
                  <a:lnTo>
                    <a:pt x="0" y="8768"/>
                  </a:lnTo>
                  <a:close/>
                </a:path>
              </a:pathLst>
            </a:custGeom>
            <a:solidFill>
              <a:srgbClr val="939393"/>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sp>
          <p:nvSpPr>
            <p:cNvPr id="695" name="任意多边形 23"/>
            <p:cNvSpPr/>
            <p:nvPr/>
          </p:nvSpPr>
          <p:spPr>
            <a:xfrm rot="16200000">
              <a:off x="196586" y="232816"/>
              <a:ext cx="55915" cy="236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805" y="21600"/>
                  </a:lnTo>
                  <a:lnTo>
                    <a:pt x="21600" y="14466"/>
                  </a:lnTo>
                  <a:lnTo>
                    <a:pt x="0" y="0"/>
                  </a:lnTo>
                  <a:close/>
                </a:path>
              </a:pathLst>
            </a:custGeom>
            <a:solidFill>
              <a:srgbClr val="868686"/>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sp>
          <p:nvSpPr>
            <p:cNvPr id="696" name="任意多边形 24"/>
            <p:cNvSpPr/>
            <p:nvPr/>
          </p:nvSpPr>
          <p:spPr>
            <a:xfrm rot="16200000">
              <a:off x="171247" y="90281"/>
              <a:ext cx="363446" cy="182883"/>
            </a:xfrm>
            <a:custGeom>
              <a:avLst/>
              <a:gdLst/>
              <a:ahLst/>
              <a:cxnLst>
                <a:cxn ang="0">
                  <a:pos x="wd2" y="hd2"/>
                </a:cxn>
                <a:cxn ang="5400000">
                  <a:pos x="wd2" y="hd2"/>
                </a:cxn>
                <a:cxn ang="10800000">
                  <a:pos x="wd2" y="hd2"/>
                </a:cxn>
                <a:cxn ang="16200000">
                  <a:pos x="wd2" y="hd2"/>
                </a:cxn>
              </a:cxnLst>
              <a:rect l="0" t="0" r="r" b="b"/>
              <a:pathLst>
                <a:path w="21600" h="21600" extrusionOk="0">
                  <a:moveTo>
                    <a:pt x="0" y="9287"/>
                  </a:moveTo>
                  <a:lnTo>
                    <a:pt x="9954" y="21600"/>
                  </a:lnTo>
                  <a:lnTo>
                    <a:pt x="21600" y="8341"/>
                  </a:lnTo>
                  <a:lnTo>
                    <a:pt x="14787" y="499"/>
                  </a:lnTo>
                  <a:lnTo>
                    <a:pt x="2428" y="0"/>
                  </a:lnTo>
                  <a:lnTo>
                    <a:pt x="0" y="9287"/>
                  </a:lnTo>
                  <a:close/>
                </a:path>
              </a:pathLst>
            </a:custGeom>
            <a:solidFill>
              <a:srgbClr val="343434"/>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sp>
          <p:nvSpPr>
            <p:cNvPr id="697" name="任意多边形 25"/>
            <p:cNvSpPr/>
            <p:nvPr/>
          </p:nvSpPr>
          <p:spPr>
            <a:xfrm rot="16200000">
              <a:off x="153448" y="-62167"/>
              <a:ext cx="115405" cy="242290"/>
            </a:xfrm>
            <a:custGeom>
              <a:avLst/>
              <a:gdLst/>
              <a:ahLst/>
              <a:cxnLst>
                <a:cxn ang="0">
                  <a:pos x="wd2" y="hd2"/>
                </a:cxn>
                <a:cxn ang="5400000">
                  <a:pos x="wd2" y="hd2"/>
                </a:cxn>
                <a:cxn ang="10800000">
                  <a:pos x="wd2" y="hd2"/>
                </a:cxn>
                <a:cxn ang="16200000">
                  <a:pos x="wd2" y="hd2"/>
                </a:cxn>
              </a:cxnLst>
              <a:rect l="0" t="0" r="r" b="b"/>
              <a:pathLst>
                <a:path w="21600" h="21600" extrusionOk="0">
                  <a:moveTo>
                    <a:pt x="20740" y="0"/>
                  </a:moveTo>
                  <a:lnTo>
                    <a:pt x="21600" y="21600"/>
                  </a:lnTo>
                  <a:lnTo>
                    <a:pt x="0" y="15733"/>
                  </a:lnTo>
                  <a:lnTo>
                    <a:pt x="20740" y="0"/>
                  </a:lnTo>
                  <a:close/>
                </a:path>
              </a:pathLst>
            </a:custGeom>
            <a:solidFill>
              <a:srgbClr val="4D4D4D"/>
            </a:solidFill>
            <a:ln w="12700" cap="flat">
              <a:noFill/>
              <a:miter lim="400000"/>
            </a:ln>
            <a:effectLst/>
          </p:spPr>
          <p:txBody>
            <a:bodyPr wrap="square" lIns="34289" tIns="34289" rIns="34289" bIns="34289" numCol="1" anchor="ctr">
              <a:noAutofit/>
            </a:bodyPr>
            <a:lstStyle/>
            <a:p>
              <a:pPr algn="ctr" defTabSz="685800" hangingPunct="0">
                <a:defRPr>
                  <a:solidFill>
                    <a:srgbClr val="FFFFFF"/>
                  </a:solidFill>
                </a:defRPr>
              </a:pPr>
              <a:endParaRPr sz="1350" kern="0">
                <a:solidFill>
                  <a:srgbClr val="FFFFFF"/>
                </a:solidFill>
                <a:latin typeface="等线" panose="02010600030101010101" charset="-122"/>
                <a:ea typeface="等线" panose="02010600030101010101" charset="-122"/>
                <a:sym typeface="等线" panose="02010600030101010101" charset="-122"/>
              </a:endParaRPr>
            </a:p>
          </p:txBody>
        </p:sp>
      </p:grpSp>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51737" y="294786"/>
            <a:ext cx="645805" cy="636360"/>
          </a:xfrm>
          <a:prstGeom prst="rect">
            <a:avLst/>
          </a:prstGeom>
        </p:spPr>
      </p:pic>
      <p:sp>
        <p:nvSpPr>
          <p:cNvPr id="2" name="标题 1"/>
          <p:cNvSpPr txBox="1"/>
          <p:nvPr/>
        </p:nvSpPr>
        <p:spPr>
          <a:xfrm>
            <a:off x="3237862" y="3795265"/>
            <a:ext cx="4117004" cy="1756120"/>
          </a:xfrm>
          <a:prstGeom prst="rect">
            <a:avLst/>
          </a:prstGeom>
        </p:spPr>
        <p:txBody>
          <a:bodyPr anchor="ctr">
            <a:normAutofit fontScale="97500" lnSpcReduction="10000"/>
          </a:bodyPr>
          <a:lstStyle>
            <a:lvl1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1pPr>
            <a:lvl2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2pPr>
            <a:lvl3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3pPr>
            <a:lvl4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4pPr>
            <a:lvl5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5pPr>
            <a:lvl6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6pPr>
            <a:lvl7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7pPr>
            <a:lvl8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8pPr>
            <a:lvl9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9pPr>
          </a:lstStyle>
          <a:p>
            <a:pPr algn="ctr">
              <a:lnSpc>
                <a:spcPct val="120000"/>
              </a:lnSpc>
            </a:pPr>
            <a:r>
              <a:rPr lang="zh-CN" altLang="en-US" sz="3600" kern="0" dirty="0">
                <a:solidFill>
                  <a:schemeClr val="tx1"/>
                </a:solidFill>
                <a:latin typeface="华文新魏" panose="02010800040101010101" pitchFamily="2" charset="-122"/>
                <a:ea typeface="华文新魏" panose="02010800040101010101" pitchFamily="2" charset="-122"/>
              </a:rPr>
              <a:t>信控学院</a:t>
            </a:r>
            <a:r>
              <a:rPr lang="zh-CN" altLang="en-US" sz="3600" kern="0" dirty="0">
                <a:solidFill>
                  <a:schemeClr val="tx1"/>
                </a:solidFill>
                <a:latin typeface="华文新魏" panose="02010800040101010101" pitchFamily="2" charset="-122"/>
                <a:ea typeface="华文新魏" panose="02010800040101010101" pitchFamily="2" charset="-122"/>
                <a:cs typeface="微软雅黑" panose="020B0503020204020204" pitchFamily="34" charset="-122"/>
              </a:rPr>
              <a:t>计算机系</a:t>
            </a:r>
            <a:br>
              <a:rPr lang="en-US" altLang="zh-CN" sz="3100" kern="0" dirty="0">
                <a:solidFill>
                  <a:schemeClr val="tx1"/>
                </a:solidFill>
                <a:latin typeface="华文新魏" panose="02010800040101010101" pitchFamily="2" charset="-122"/>
                <a:ea typeface="华文新魏" panose="02010800040101010101" pitchFamily="2" charset="-122"/>
                <a:cs typeface="微软雅黑" panose="020B0503020204020204" pitchFamily="34" charset="-122"/>
              </a:rPr>
            </a:br>
            <a:r>
              <a:rPr lang="zh-CN" altLang="en-US" sz="3100" kern="0" dirty="0">
                <a:solidFill>
                  <a:schemeClr val="tx1"/>
                </a:solidFill>
                <a:latin typeface="华文新魏" panose="02010800040101010101" pitchFamily="2" charset="-122"/>
                <a:ea typeface="华文新魏" panose="02010800040101010101" pitchFamily="2" charset="-122"/>
                <a:cs typeface="微软雅黑" panose="020B0503020204020204" pitchFamily="34" charset="-122"/>
              </a:rPr>
              <a:t>王  佳  婧 </a:t>
            </a:r>
            <a:br>
              <a:rPr lang="en-US" altLang="zh-CN" sz="3100" kern="0" dirty="0">
                <a:solidFill>
                  <a:schemeClr val="tx1"/>
                </a:solidFill>
                <a:latin typeface="华文新魏" panose="02010800040101010101" pitchFamily="2" charset="-122"/>
                <a:ea typeface="华文新魏" panose="02010800040101010101" pitchFamily="2" charset="-122"/>
                <a:cs typeface="微软雅黑" panose="020B0503020204020204" pitchFamily="34" charset="-122"/>
              </a:rPr>
            </a:br>
            <a:r>
              <a:rPr lang="en-US" altLang="zh-CN" sz="3100" kern="0" dirty="0">
                <a:solidFill>
                  <a:schemeClr val="tx1"/>
                </a:solidFill>
                <a:latin typeface="华文新魏" panose="02010800040101010101" pitchFamily="2" charset="-122"/>
                <a:ea typeface="华文新魏" panose="02010800040101010101" pitchFamily="2" charset="-122"/>
                <a:cs typeface="微软雅黑" panose="020B0503020204020204" pitchFamily="34" charset="-122"/>
              </a:rPr>
              <a:t>jiajingw@xauat.edu.cn</a:t>
            </a:r>
            <a:endParaRPr lang="zh-CN" altLang="en-US" sz="3100" kern="0" dirty="0">
              <a:solidFill>
                <a:schemeClr val="tx1"/>
              </a:solidFill>
              <a:latin typeface="华文新魏" panose="02010800040101010101" pitchFamily="2" charset="-122"/>
              <a:ea typeface="华文新魏" panose="02010800040101010101" pitchFamily="2" charset="-122"/>
            </a:endParaRPr>
          </a:p>
        </p:txBody>
      </p:sp>
      <p:sp>
        <p:nvSpPr>
          <p:cNvPr id="3" name="文本框 2"/>
          <p:cNvSpPr txBox="1"/>
          <p:nvPr/>
        </p:nvSpPr>
        <p:spPr>
          <a:xfrm>
            <a:off x="2137570" y="1609696"/>
            <a:ext cx="6317588" cy="1323439"/>
          </a:xfrm>
          <a:prstGeom prst="rect">
            <a:avLst/>
          </a:prstGeom>
          <a:noFill/>
        </p:spPr>
        <p:txBody>
          <a:bodyPr wrap="square" rtlCol="0">
            <a:spAutoFit/>
          </a:bodyPr>
          <a:lstStyle/>
          <a:p>
            <a:r>
              <a:rPr lang="zh-CN" altLang="en-US" sz="8000" b="1" dirty="0">
                <a:latin typeface="华文新魏" panose="02010800040101010101" pitchFamily="2" charset="-122"/>
                <a:ea typeface="华文新魏" panose="02010800040101010101" pitchFamily="2" charset="-122"/>
              </a:rPr>
              <a:t>人工智能概论</a:t>
            </a:r>
            <a:endParaRPr lang="zh-CN" altLang="en-US" sz="80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Click="0" advTm="0">
        <p15:prstTrans prst="pageCurlDouble"/>
      </p:transition>
    </mc:Choice>
    <mc:Fallback>
      <p:transition spd="slow" advClick="0" advTm="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indefinite" fill="hold"/>
                                        <p:tgtEl>
                                          <p:spTgt spid="698"/>
                                        </p:tgtEl>
                                        <p:attrNameLst>
                                          <p:attrName>style.visibility</p:attrName>
                                        </p:attrNameLst>
                                      </p:cBhvr>
                                      <p:to>
                                        <p:strVal val="visible"/>
                                      </p:to>
                                    </p:set>
                                    <p:anim calcmode="lin" valueType="num">
                                      <p:cBhvr>
                                        <p:cTn id="7" dur="1000" fill="hold"/>
                                        <p:tgtEl>
                                          <p:spTgt spid="698"/>
                                        </p:tgtEl>
                                        <p:attrNameLst>
                                          <p:attrName>ppt_w</p:attrName>
                                        </p:attrNameLst>
                                      </p:cBhvr>
                                      <p:tavLst>
                                        <p:tav tm="0">
                                          <p:val>
                                            <p:fltVal val="0"/>
                                          </p:val>
                                        </p:tav>
                                        <p:tav tm="100000">
                                          <p:val>
                                            <p:strVal val="#ppt_w"/>
                                          </p:val>
                                        </p:tav>
                                      </p:tavLst>
                                    </p:anim>
                                    <p:anim calcmode="lin" valueType="num">
                                      <p:cBhvr>
                                        <p:cTn id="8" dur="1000" fill="hold"/>
                                        <p:tgtEl>
                                          <p:spTgt spid="698"/>
                                        </p:tgtEl>
                                        <p:attrNameLst>
                                          <p:attrName>ppt_h</p:attrName>
                                        </p:attrNameLst>
                                      </p:cBhvr>
                                      <p:tavLst>
                                        <p:tav tm="0">
                                          <p:val>
                                            <p:fltVal val="0"/>
                                          </p:val>
                                        </p:tav>
                                        <p:tav tm="100000">
                                          <p:val>
                                            <p:strVal val="#ppt_h"/>
                                          </p:val>
                                        </p:tav>
                                      </p:tavLst>
                                    </p:anim>
                                    <p:anim calcmode="lin" valueType="num">
                                      <p:cBhvr>
                                        <p:cTn id="9" dur="1000" fill="hold"/>
                                        <p:tgtEl>
                                          <p:spTgt spid="6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9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indefinite" fill="hold"/>
                                        <p:tgtEl>
                                          <p:spTgt spid="691"/>
                                        </p:tgtEl>
                                        <p:attrNameLst>
                                          <p:attrName>style.visibility</p:attrName>
                                        </p:attrNameLst>
                                      </p:cBhvr>
                                      <p:to>
                                        <p:strVal val="visible"/>
                                      </p:to>
                                    </p:set>
                                    <p:animEffect transition="in" filter="dissolve">
                                      <p:cBhvr>
                                        <p:cTn id="14" dur="500"/>
                                        <p:tgtEl>
                                          <p:spTgt spid="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animBg="1" advAuto="0"/>
      <p:bldP spid="698"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09601" y="987386"/>
            <a:ext cx="7900218" cy="4515660"/>
          </a:xfrm>
          <a:prstGeom prst="rect">
            <a:avLst/>
          </a:prstGeom>
        </p:spPr>
        <p:txBody>
          <a:bodyPr wrap="square">
            <a:spAutoFit/>
          </a:bodyPr>
          <a:lstStyle/>
          <a:p>
            <a:pPr marL="361950" indent="-361950">
              <a:lnSpc>
                <a:spcPct val="150000"/>
              </a:lnSpc>
              <a:buFont typeface="Wingdings" panose="05000000000000000000" pitchFamily="2" charset="2"/>
              <a:buChar char="Ø"/>
            </a:pPr>
            <a:r>
              <a:rPr lang="zh-CN" altLang="en-US" sz="2800" dirty="0">
                <a:latin typeface="+mn-ea"/>
                <a:cs typeface="Times New Roman" panose="02020603050405020304" pitchFamily="18" charset="0"/>
              </a:rPr>
              <a:t>利用主成分分析进行降维后的结果，要保持原始数据的原有结构，即最大程度保持原始高维数据总体方差结构。</a:t>
            </a:r>
            <a:endParaRPr lang="en-US" altLang="zh-CN" sz="2800" dirty="0">
              <a:latin typeface="+mn-ea"/>
              <a:cs typeface="Times New Roman" panose="02020603050405020304" pitchFamily="18" charset="0"/>
            </a:endParaRPr>
          </a:p>
          <a:p>
            <a:pPr marL="361950" indent="-361950">
              <a:lnSpc>
                <a:spcPct val="150000"/>
              </a:lnSpc>
              <a:buFont typeface="Wingdings" panose="05000000000000000000" pitchFamily="2" charset="2"/>
              <a:buChar char="Ø"/>
            </a:pPr>
            <a:r>
              <a:rPr lang="zh-CN" altLang="en-US" sz="2800" dirty="0">
                <a:latin typeface="+mn-ea"/>
                <a:cs typeface="Times New Roman" panose="02020603050405020304" pitchFamily="18" charset="0"/>
              </a:rPr>
              <a:t>图像数据：要求保持视觉对象区域构成的空间分布。</a:t>
            </a:r>
            <a:endParaRPr lang="en-US" altLang="zh-CN" sz="2800" dirty="0">
              <a:latin typeface="+mn-ea"/>
              <a:cs typeface="Times New Roman" panose="02020603050405020304" pitchFamily="18" charset="0"/>
            </a:endParaRPr>
          </a:p>
          <a:p>
            <a:pPr marL="361950" indent="-361950">
              <a:lnSpc>
                <a:spcPct val="150000"/>
              </a:lnSpc>
              <a:buFont typeface="Wingdings" panose="05000000000000000000" pitchFamily="2" charset="2"/>
              <a:buChar char="Ø"/>
            </a:pPr>
            <a:r>
              <a:rPr lang="zh-CN" altLang="en-US" sz="2800" dirty="0">
                <a:latin typeface="+mn-ea"/>
                <a:cs typeface="Times New Roman" panose="02020603050405020304" pitchFamily="18" charset="0"/>
              </a:rPr>
              <a:t>文本数据：要求保持单词之间的（共现）相似或不相似的特性。</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75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75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75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611738" y="1106715"/>
            <a:ext cx="4096867" cy="646331"/>
          </a:xfrm>
          <a:prstGeom prst="round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3200" i="0" u="none" strike="noStrike" kern="0" cap="none" spc="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数据</a:t>
            </a:r>
            <a:r>
              <a:rPr lang="zh-CN" altLang="en-US"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样本</a:t>
            </a:r>
            <a:r>
              <a:rPr kumimoji="0" lang="zh-CN" altLang="en-US" sz="3200" i="0" u="none" strike="noStrike" kern="0" cap="none" spc="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的方差</a:t>
            </a:r>
            <a:r>
              <a:rPr lang="en-US" altLang="zh-CN"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variance</a:t>
            </a:r>
            <a:endParaRPr lang="en-US" altLang="zh-CN"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矩形 2"/>
              <p:cNvSpPr/>
              <p:nvPr/>
            </p:nvSpPr>
            <p:spPr>
              <a:xfrm>
                <a:off x="611737" y="1987298"/>
                <a:ext cx="7875960" cy="3373809"/>
              </a:xfrm>
              <a:prstGeom prst="rect">
                <a:avLst/>
              </a:prstGeom>
            </p:spPr>
            <p:txBody>
              <a:bodyPr wrap="square">
                <a:spAutoFit/>
              </a:bodyPr>
              <a:lstStyle/>
              <a:p>
                <a:pPr marL="457200" indent="-457200" algn="just" fontAlgn="base">
                  <a:lnSpc>
                    <a:spcPct val="130000"/>
                  </a:lnSpc>
                  <a:spcBef>
                    <a:spcPct val="0"/>
                  </a:spcBef>
                  <a:spcAft>
                    <a:spcPct val="0"/>
                  </a:spcAft>
                  <a:buFont typeface="Wingdings" panose="05000000000000000000" pitchFamily="2" charset="2"/>
                  <a:buChar char="Ø"/>
                  <a:defRPr/>
                </a:pPr>
                <a:r>
                  <a:rPr lang="zh-CN" altLang="en-US" sz="2800" kern="0" dirty="0">
                    <a:solidFill>
                      <a:schemeClr val="tx1"/>
                    </a:solidFill>
                    <a:latin typeface="+mn-ea"/>
                    <a:cs typeface="Times New Roman" panose="02020603050405020304" pitchFamily="18" charset="0"/>
                  </a:rPr>
                  <a:t>假设有</a:t>
                </a:r>
                <a14:m>
                  <m:oMath xmlns:m="http://schemas.openxmlformats.org/officeDocument/2006/math">
                    <m:r>
                      <a:rPr lang="en-US" altLang="zh-CN" sz="2800" b="0" i="1" kern="0">
                        <a:solidFill>
                          <a:schemeClr val="tx1"/>
                        </a:solidFill>
                        <a:latin typeface="Cambria Math" panose="02040503050406030204" pitchFamily="18" charset="0"/>
                        <a:cs typeface="Times New Roman" panose="02020603050405020304" pitchFamily="18" charset="0"/>
                      </a:rPr>
                      <m:t>𝑛</m:t>
                    </m:r>
                  </m:oMath>
                </a14:m>
                <a:r>
                  <a:rPr lang="zh-CN" altLang="en-US" sz="2800" kern="0" dirty="0">
                    <a:solidFill>
                      <a:schemeClr val="tx1"/>
                    </a:solidFill>
                    <a:latin typeface="+mn-ea"/>
                    <a:cs typeface="Times New Roman" panose="02020603050405020304" pitchFamily="18" charset="0"/>
                  </a:rPr>
                  <a:t>个数据，记为</a:t>
                </a:r>
                <a14:m>
                  <m:oMath xmlns:m="http://schemas.openxmlformats.org/officeDocument/2006/math">
                    <m:sSub>
                      <m:sSubPr>
                        <m:ctrlPr>
                          <a:rPr lang="en-US" altLang="zh-CN" sz="2800" i="1" kern="0" smtClean="0">
                            <a:solidFill>
                              <a:schemeClr val="tx1"/>
                            </a:solidFill>
                            <a:latin typeface="Cambria Math" panose="02040503050406030204" pitchFamily="18" charset="0"/>
                            <a:cs typeface="Times New Roman" panose="02020603050405020304" pitchFamily="18" charset="0"/>
                          </a:rPr>
                        </m:ctrlPr>
                      </m:sSubPr>
                      <m:e>
                        <m:r>
                          <a:rPr lang="en-US" altLang="zh-CN" sz="2800" b="0" i="1" kern="0" smtClean="0">
                            <a:solidFill>
                              <a:schemeClr val="tx1"/>
                            </a:solidFill>
                            <a:latin typeface="Cambria Math" panose="02040503050406030204" pitchFamily="18" charset="0"/>
                            <a:cs typeface="Times New Roman" panose="02020603050405020304" pitchFamily="18" charset="0"/>
                          </a:rPr>
                          <m:t>𝑋</m:t>
                        </m:r>
                        <m:r>
                          <a:rPr lang="en-US" altLang="zh-CN" sz="2800" b="0" i="1" kern="0" smtClean="0">
                            <a:solidFill>
                              <a:schemeClr val="tx1"/>
                            </a:solidFill>
                            <a:latin typeface="Cambria Math" panose="02040503050406030204" pitchFamily="18" charset="0"/>
                            <a:cs typeface="Times New Roman" panose="02020603050405020304" pitchFamily="18" charset="0"/>
                          </a:rPr>
                          <m:t>={</m:t>
                        </m:r>
                        <m:r>
                          <a:rPr lang="en-US" altLang="zh-CN" sz="2800" b="0" i="1" kern="0" smtClean="0">
                            <a:solidFill>
                              <a:schemeClr val="tx1"/>
                            </a:solidFill>
                            <a:latin typeface="Cambria Math" panose="02040503050406030204" pitchFamily="18" charset="0"/>
                            <a:cs typeface="Times New Roman" panose="02020603050405020304" pitchFamily="18" charset="0"/>
                          </a:rPr>
                          <m:t>𝑥</m:t>
                        </m:r>
                      </m:e>
                      <m:sub>
                        <m:r>
                          <a:rPr lang="en-US" altLang="zh-CN" sz="2800" b="0" i="1" kern="0" smtClean="0">
                            <a:solidFill>
                              <a:schemeClr val="tx1"/>
                            </a:solidFill>
                            <a:latin typeface="Cambria Math" panose="02040503050406030204" pitchFamily="18" charset="0"/>
                            <a:cs typeface="Times New Roman" panose="02020603050405020304" pitchFamily="18" charset="0"/>
                          </a:rPr>
                          <m:t>𝑖</m:t>
                        </m:r>
                      </m:sub>
                    </m:sSub>
                    <m:r>
                      <a:rPr lang="en-US" altLang="zh-CN" sz="2800" b="0" i="1" kern="0" smtClean="0">
                        <a:solidFill>
                          <a:schemeClr val="tx1"/>
                        </a:solidFill>
                        <a:latin typeface="Cambria Math" panose="02040503050406030204" pitchFamily="18" charset="0"/>
                        <a:cs typeface="Times New Roman" panose="02020603050405020304" pitchFamily="18" charset="0"/>
                      </a:rPr>
                      <m:t>}  </m:t>
                    </m:r>
                    <m:d>
                      <m:dPr>
                        <m:ctrlPr>
                          <a:rPr lang="en-US" altLang="zh-CN" sz="2800" b="0" i="1" kern="0" smtClean="0">
                            <a:solidFill>
                              <a:schemeClr val="tx1"/>
                            </a:solidFill>
                            <a:latin typeface="Cambria Math" panose="02040503050406030204" pitchFamily="18" charset="0"/>
                            <a:cs typeface="Times New Roman" panose="02020603050405020304" pitchFamily="18" charset="0"/>
                          </a:rPr>
                        </m:ctrlPr>
                      </m:dPr>
                      <m:e>
                        <m:r>
                          <a:rPr lang="en-US" altLang="zh-CN" sz="2800" b="0" i="1" kern="0">
                            <a:solidFill>
                              <a:schemeClr val="tx1"/>
                            </a:solidFill>
                            <a:latin typeface="Cambria Math" panose="02040503050406030204" pitchFamily="18" charset="0"/>
                            <a:cs typeface="Times New Roman" panose="02020603050405020304" pitchFamily="18" charset="0"/>
                          </a:rPr>
                          <m:t>𝑖</m:t>
                        </m:r>
                        <m:r>
                          <a:rPr lang="en-US" altLang="zh-CN" sz="2800" b="0" i="1" kern="0">
                            <a:solidFill>
                              <a:schemeClr val="tx1"/>
                            </a:solidFill>
                            <a:latin typeface="Cambria Math" panose="02040503050406030204" pitchFamily="18" charset="0"/>
                            <a:cs typeface="Times New Roman" panose="02020603050405020304" pitchFamily="18" charset="0"/>
                          </a:rPr>
                          <m:t>=</m:t>
                        </m:r>
                        <m:r>
                          <a:rPr lang="en-US" altLang="zh-CN" sz="2800" b="0" i="1" kern="0">
                            <a:solidFill>
                              <a:schemeClr val="tx1"/>
                            </a:solidFill>
                            <a:latin typeface="Cambria Math" panose="02040503050406030204" pitchFamily="18" charset="0"/>
                            <a:cs typeface="Times New Roman" panose="02020603050405020304" pitchFamily="18" charset="0"/>
                          </a:rPr>
                          <m:t>1</m:t>
                        </m:r>
                        <m:r>
                          <a:rPr lang="en-US" altLang="zh-CN" sz="2800" b="0" i="1" kern="0">
                            <a:solidFill>
                              <a:schemeClr val="tx1"/>
                            </a:solidFill>
                            <a:latin typeface="Cambria Math" panose="02040503050406030204" pitchFamily="18" charset="0"/>
                            <a:cs typeface="Times New Roman" panose="02020603050405020304" pitchFamily="18" charset="0"/>
                          </a:rPr>
                          <m:t>,…,</m:t>
                        </m:r>
                        <m:r>
                          <a:rPr lang="en-US" altLang="zh-CN" sz="2800" b="0" i="1" kern="0">
                            <a:solidFill>
                              <a:schemeClr val="tx1"/>
                            </a:solidFill>
                            <a:latin typeface="Cambria Math" panose="02040503050406030204" pitchFamily="18" charset="0"/>
                            <a:cs typeface="Times New Roman" panose="02020603050405020304" pitchFamily="18" charset="0"/>
                          </a:rPr>
                          <m:t>𝑛</m:t>
                        </m:r>
                      </m:e>
                    </m:d>
                  </m:oMath>
                </a14:m>
                <a:endParaRPr lang="en-US" altLang="zh-CN" sz="2800" b="0" kern="0" dirty="0">
                  <a:solidFill>
                    <a:schemeClr val="tx1"/>
                  </a:solidFill>
                  <a:latin typeface="+mn-ea"/>
                  <a:cs typeface="Times New Roman" panose="02020603050405020304" pitchFamily="18" charset="0"/>
                </a:endParaRPr>
              </a:p>
              <a:p>
                <a:pPr marL="285750" indent="-285750" algn="just">
                  <a:lnSpc>
                    <a:spcPct val="130000"/>
                  </a:lnSpc>
                  <a:buFont typeface="Wingdings" panose="05000000000000000000" pitchFamily="2" charset="2"/>
                  <a:buChar char="l"/>
                </a:pPr>
                <a:endParaRPr lang="en-US" altLang="zh-CN" sz="2800" dirty="0">
                  <a:solidFill>
                    <a:schemeClr val="tx1"/>
                  </a:solidFill>
                  <a:latin typeface="+mn-ea"/>
                  <a:cs typeface="Times New Roman" panose="02020603050405020304" pitchFamily="18" charset="0"/>
                </a:endParaRPr>
              </a:p>
              <a:p>
                <a:pPr marL="285750" indent="-285750" algn="just">
                  <a:lnSpc>
                    <a:spcPct val="130000"/>
                  </a:lnSpc>
                  <a:buFont typeface="Wingdings" panose="05000000000000000000" pitchFamily="2" charset="2"/>
                  <a:buChar char="l"/>
                </a:pPr>
                <a:endParaRPr lang="en-US" altLang="zh-CN" sz="2800" dirty="0">
                  <a:latin typeface="+mn-ea"/>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solidFill>
                      <a:schemeClr val="tx1"/>
                    </a:solidFill>
                    <a:latin typeface="+mn-ea"/>
                    <a:cs typeface="Times New Roman" panose="02020603050405020304" pitchFamily="18" charset="0"/>
                  </a:rPr>
                  <a:t>方差的数值等于各个数据与样本均值之差的平方和之平均数。</a:t>
                </a:r>
                <a:endParaRPr lang="en-US" altLang="zh-CN" sz="2800" dirty="0">
                  <a:solidFill>
                    <a:schemeClr val="tx1"/>
                  </a:solidFill>
                  <a:latin typeface="+mn-ea"/>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solidFill>
                      <a:schemeClr val="tx1"/>
                    </a:solidFill>
                    <a:latin typeface="+mn-ea"/>
                    <a:cs typeface="Times New Roman" panose="02020603050405020304" pitchFamily="18" charset="0"/>
                  </a:rPr>
                  <a:t>方差描述了样本数据的波动程度。</a:t>
                </a:r>
                <a:endParaRPr lang="zh-CN" altLang="en-US" sz="2800" dirty="0">
                  <a:solidFill>
                    <a:schemeClr val="tx1"/>
                  </a:solidFill>
                  <a:latin typeface="+mn-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11737" y="1987298"/>
                <a:ext cx="7875960" cy="3373809"/>
              </a:xfrm>
              <a:prstGeom prst="rect">
                <a:avLst/>
              </a:prstGeom>
              <a:blipFill rotWithShape="1">
                <a:blip r:embed="rId1"/>
                <a:stretch>
                  <a:fillRect l="-3" t="-11" r="4"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1126033" y="2666566"/>
                <a:ext cx="3068276" cy="9312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1" i="0" kern="0" smtClean="0">
                          <a:solidFill>
                            <a:srgbClr val="FF0000"/>
                          </a:solidFill>
                          <a:latin typeface="Cambria Math" panose="02040503050406030204"/>
                          <a:ea typeface="微软雅黑" panose="020B0503020204020204" pitchFamily="34" charset="-122"/>
                          <a:cs typeface="Times New Roman" panose="02020603050405020304" pitchFamily="18" charset="0"/>
                        </a:rPr>
                        <m:t>𝐕𝐚𝐫</m:t>
                      </m:r>
                      <m:d>
                        <m:dPr>
                          <m:ctrlPr>
                            <a:rPr lang="en-US" altLang="zh-CN" sz="2000" b="1" i="1" kern="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1" i="0" kern="0" smtClean="0">
                              <a:solidFill>
                                <a:srgbClr val="FF0000"/>
                              </a:solidFill>
                              <a:latin typeface="Cambria Math" panose="02040503050406030204"/>
                              <a:ea typeface="微软雅黑" panose="020B0503020204020204" pitchFamily="34" charset="-122"/>
                              <a:cs typeface="Times New Roman" panose="02020603050405020304" pitchFamily="18" charset="0"/>
                            </a:rPr>
                            <m:t>𝐗</m:t>
                          </m:r>
                        </m:e>
                      </m:d>
                      <m:r>
                        <a:rPr lang="en-US" altLang="zh-CN" sz="2000" b="1" i="0" kern="0" smtClean="0">
                          <a:solidFill>
                            <a:srgbClr val="FF0000"/>
                          </a:solidFill>
                          <a:latin typeface="Cambria Math" panose="02040503050406030204"/>
                          <a:ea typeface="微软雅黑" panose="020B0503020204020204" pitchFamily="34" charset="-122"/>
                          <a:cs typeface="Times New Roman" panose="02020603050405020304" pitchFamily="18" charset="0"/>
                        </a:rPr>
                        <m:t>=</m:t>
                      </m:r>
                      <m:f>
                        <m:fPr>
                          <m:ctrlPr>
                            <a:rPr lang="en-US" altLang="zh-CN" sz="2000" b="1" i="1" kern="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𝟏</m:t>
                          </m:r>
                        </m:num>
                        <m:den>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𝒏</m:t>
                          </m:r>
                        </m:den>
                      </m:f>
                      <m:nary>
                        <m:naryPr>
                          <m:chr m:val="∑"/>
                          <m:ctrlPr>
                            <a:rPr lang="en-US" altLang="zh-CN" sz="2000" b="1" i="1" kern="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𝒊</m:t>
                          </m:r>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m:t>
                          </m:r>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𝟏</m:t>
                          </m:r>
                        </m:sub>
                        <m:sup>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𝒏</m:t>
                          </m:r>
                        </m:sup>
                        <m:e>
                          <m:sSup>
                            <m:sSupPr>
                              <m:ctrlPr>
                                <a:rPr lang="en-US" altLang="zh-CN" sz="2000" b="1" i="1" kern="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m:t>
                              </m:r>
                              <m:sSubSup>
                                <m:sSubSupPr>
                                  <m:ctrlPr>
                                    <a:rPr lang="en-US" altLang="zh-CN" sz="2000" b="1" i="1" kern="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ctrlPr>
                                </m:sSubSupPr>
                                <m:e>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𝒙</m:t>
                                  </m:r>
                                </m:e>
                                <m:sub>
                                  <m:r>
                                    <a:rPr lang="en-US" altLang="zh-CN" sz="2000" b="0" i="1" smtClean="0">
                                      <a:solidFill>
                                        <a:srgbClr val="FF0000"/>
                                      </a:solidFill>
                                      <a:latin typeface="Cambria Math" panose="02040503050406030204"/>
                                    </a:rPr>
                                    <m:t>𝑖</m:t>
                                  </m:r>
                                </m:sub>
                                <m:sup/>
                              </m:sSubSup>
                              <m:r>
                                <a:rPr lang="en-US" altLang="zh-CN" sz="2000" b="0" i="1" smtClean="0">
                                  <a:solidFill>
                                    <a:srgbClr val="FF0000"/>
                                  </a:solidFill>
                                  <a:latin typeface="Cambria Math" panose="02040503050406030204"/>
                                </a:rPr>
                                <m:t>−</m:t>
                              </m:r>
                              <m:r>
                                <a:rPr lang="en-US" altLang="zh-CN" sz="2000" b="1" i="1" smtClean="0">
                                  <a:solidFill>
                                    <a:srgbClr val="FF0000"/>
                                  </a:solidFill>
                                  <a:latin typeface="Cambria Math" panose="02040503050406030204"/>
                                </a:rPr>
                                <m:t>𝒖</m:t>
                              </m:r>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m:t>
                              </m:r>
                            </m:e>
                            <m:sup>
                              <m:r>
                                <a:rPr lang="en-US" altLang="zh-CN" sz="2000" b="1" i="1" kern="0" smtClean="0">
                                  <a:solidFill>
                                    <a:srgbClr val="FF0000"/>
                                  </a:solidFill>
                                  <a:latin typeface="Cambria Math" panose="02040503050406030204"/>
                                  <a:ea typeface="微软雅黑" panose="020B0503020204020204" pitchFamily="34" charset="-122"/>
                                  <a:cs typeface="Times New Roman" panose="02020603050405020304" pitchFamily="18" charset="0"/>
                                </a:rPr>
                                <m:t>𝟐</m:t>
                              </m:r>
                            </m:sup>
                          </m:sSup>
                        </m:e>
                      </m:nary>
                    </m:oMath>
                  </m:oMathPara>
                </a14:m>
                <a:endParaRPr lang="zh-CN" altLang="en-US" sz="2000" dirty="0">
                  <a:solidFill>
                    <a:srgbClr val="FF0000"/>
                  </a:solidFill>
                </a:endParaRPr>
              </a:p>
            </p:txBody>
          </p:sp>
        </mc:Choice>
        <mc:Fallback>
          <p:sp>
            <p:nvSpPr>
              <p:cNvPr id="13" name="矩形 12"/>
              <p:cNvSpPr>
                <a:spLocks noRot="1" noChangeAspect="1" noMove="1" noResize="1" noEditPoints="1" noAdjustHandles="1" noChangeArrowheads="1" noChangeShapeType="1" noTextEdit="1"/>
              </p:cNvSpPr>
              <p:nvPr/>
            </p:nvSpPr>
            <p:spPr>
              <a:xfrm>
                <a:off x="1126033" y="2666566"/>
                <a:ext cx="3068276" cy="931217"/>
              </a:xfrm>
              <a:prstGeom prst="rect">
                <a:avLst/>
              </a:prstGeom>
              <a:blipFill rotWithShape="1">
                <a:blip r:embed="rId2"/>
                <a:stretch>
                  <a:fillRect l="-6" t="-22" r="4"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454948" y="2824238"/>
                <a:ext cx="4460884" cy="615874"/>
              </a:xfrm>
              <a:prstGeom prst="rect">
                <a:avLst/>
              </a:prstGeom>
            </p:spPr>
            <p:txBody>
              <a:bodyPr wrap="square">
                <a:spAutoFit/>
              </a:bodyPr>
              <a:lstStyle/>
              <a:p>
                <a14:m>
                  <m:oMath xmlns:m="http://schemas.openxmlformats.org/officeDocument/2006/math">
                    <m:r>
                      <a:rPr lang="en-US" altLang="zh-CN" sz="2400" b="0" i="1" smtClean="0">
                        <a:solidFill>
                          <a:schemeClr val="tx1"/>
                        </a:solidFill>
                        <a:latin typeface="Cambria Math" panose="02040503050406030204"/>
                      </a:rPr>
                      <m:t>𝑢</m:t>
                    </m:r>
                  </m:oMath>
                </a14:m>
                <a:r>
                  <a:rPr lang="zh-CN" altLang="en-US" sz="2400" kern="0" dirty="0">
                    <a:solidFill>
                      <a:schemeClr val="tx1"/>
                    </a:solidFill>
                    <a:ea typeface="微软雅黑" panose="020B0503020204020204" pitchFamily="34" charset="-122"/>
                    <a:cs typeface="Times New Roman" panose="02020603050405020304" pitchFamily="18" charset="0"/>
                  </a:rPr>
                  <a:t>是样本均值，</a:t>
                </a:r>
                <a:r>
                  <a:rPr lang="en-US" altLang="zh-CN" sz="2400" dirty="0">
                    <a:solidFill>
                      <a:schemeClr val="tx1"/>
                    </a:solidFill>
                  </a:rPr>
                  <a:t> </a:t>
                </a:r>
                <a14:m>
                  <m:oMath xmlns:m="http://schemas.openxmlformats.org/officeDocument/2006/math">
                    <m:r>
                      <a:rPr lang="en-US" altLang="zh-CN" sz="2400" b="0" i="1">
                        <a:solidFill>
                          <a:schemeClr val="tx1"/>
                        </a:solidFill>
                        <a:latin typeface="Cambria Math" panose="02040503050406030204"/>
                      </a:rPr>
                      <m:t>𝑢</m:t>
                    </m:r>
                    <m:r>
                      <a:rPr lang="en-US" altLang="zh-CN" sz="2400" b="0" i="1" smtClean="0">
                        <a:solidFill>
                          <a:schemeClr val="tx1"/>
                        </a:solidFill>
                        <a:latin typeface="Cambria Math" panose="02040503050406030204"/>
                      </a:rPr>
                      <m:t>=</m:t>
                    </m:r>
                    <m:f>
                      <m:fPr>
                        <m:ctrlPr>
                          <a:rPr lang="en-US" altLang="zh-CN" sz="240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a:rPr>
                          <m:t>1</m:t>
                        </m:r>
                      </m:num>
                      <m:den>
                        <m:r>
                          <a:rPr lang="en-US" altLang="zh-CN" sz="2400" b="0" i="1" smtClean="0">
                            <a:solidFill>
                              <a:schemeClr val="tx1"/>
                            </a:solidFill>
                            <a:latin typeface="Cambria Math" panose="02040503050406030204"/>
                          </a:rPr>
                          <m:t>𝑛</m:t>
                        </m:r>
                      </m:den>
                    </m:f>
                    <m:nary>
                      <m:naryPr>
                        <m:chr m:val="∑"/>
                        <m:ctrlPr>
                          <a:rPr lang="en-US" altLang="zh-CN" sz="2400" i="1" smtClean="0">
                            <a:solidFill>
                              <a:schemeClr val="tx1"/>
                            </a:solidFill>
                            <a:latin typeface="Cambria Math" panose="02040503050406030204" pitchFamily="18" charset="0"/>
                          </a:rPr>
                        </m:ctrlPr>
                      </m:naryPr>
                      <m:sub>
                        <m:r>
                          <m:rPr>
                            <m:brk m:alnAt="23"/>
                          </m:rPr>
                          <a:rPr lang="en-US" altLang="zh-CN" sz="2400" b="0" i="1" smtClean="0">
                            <a:solidFill>
                              <a:schemeClr val="tx1"/>
                            </a:solidFill>
                            <a:latin typeface="Cambria Math" panose="02040503050406030204"/>
                          </a:rPr>
                          <m:t>𝑖</m:t>
                        </m:r>
                        <m:r>
                          <a:rPr lang="en-US" altLang="zh-CN" sz="2400" b="0" i="1" smtClean="0">
                            <a:solidFill>
                              <a:schemeClr val="tx1"/>
                            </a:solidFill>
                            <a:latin typeface="Cambria Math" panose="02040503050406030204"/>
                          </a:rPr>
                          <m:t>=</m:t>
                        </m:r>
                        <m:r>
                          <a:rPr lang="en-US" altLang="zh-CN" sz="2400" b="0" i="1" smtClean="0">
                            <a:solidFill>
                              <a:schemeClr val="tx1"/>
                            </a:solidFill>
                            <a:latin typeface="Cambria Math" panose="02040503050406030204"/>
                          </a:rPr>
                          <m:t>1</m:t>
                        </m:r>
                      </m:sub>
                      <m:sup>
                        <m:r>
                          <a:rPr lang="en-US" altLang="zh-CN" sz="2400" b="0" i="1" smtClean="0">
                            <a:solidFill>
                              <a:schemeClr val="tx1"/>
                            </a:solidFill>
                            <a:latin typeface="Cambria Math" panose="02040503050406030204"/>
                          </a:rPr>
                          <m:t>𝑛</m:t>
                        </m:r>
                      </m:sup>
                      <m:e>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a:rPr>
                              <m:t>𝑥</m:t>
                            </m:r>
                          </m:e>
                          <m:sub>
                            <m:r>
                              <a:rPr lang="en-US" altLang="zh-CN" sz="2400" b="0" i="1" smtClean="0">
                                <a:solidFill>
                                  <a:schemeClr val="tx1"/>
                                </a:solidFill>
                                <a:latin typeface="Cambria Math" panose="02040503050406030204"/>
                              </a:rPr>
                              <m:t>𝑖</m:t>
                            </m:r>
                          </m:sub>
                        </m:sSub>
                      </m:e>
                    </m:nary>
                  </m:oMath>
                </a14:m>
                <a:endParaRPr lang="zh-CN" altLang="en-US" sz="2400" kern="0" dirty="0">
                  <a:solidFill>
                    <a:schemeClr val="tx1"/>
                  </a:solidFill>
                  <a:ea typeface="微软雅黑" panose="020B0503020204020204" pitchFamily="34" charset="-122"/>
                  <a:cs typeface="Times New Roman" panose="020206030504050203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4454948" y="2824238"/>
                <a:ext cx="4460884" cy="615874"/>
              </a:xfrm>
              <a:prstGeom prst="rect">
                <a:avLst/>
              </a:prstGeom>
              <a:blipFill rotWithShape="1">
                <a:blip r:embed="rId3"/>
                <a:stretch>
                  <a:fillRect l="-9" t="-64" r="10" b="51"/>
                </a:stretch>
              </a:blipFill>
            </p:spPr>
            <p:txBody>
              <a:bodyPr/>
              <a:lstStyle/>
              <a:p>
                <a:r>
                  <a:rPr lang="zh-CN" altLang="en-US">
                    <a:noFill/>
                  </a:rPr>
                  <a:t> </a:t>
                </a:r>
              </a:p>
            </p:txBody>
          </p:sp>
        </mc:Fallback>
      </mc:AlternateContent>
      <p:sp>
        <p:nvSpPr>
          <p:cNvPr id="11"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主成分分析：方差与协方差</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500"/>
                            </p:stCondLst>
                            <p:childTnLst>
                              <p:par>
                                <p:cTn id="16" presetID="10" presetClass="entr" presetSubtype="0" fill="hold" grpId="0" nodeType="after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childTnLst>
                                </p:cTn>
                              </p:par>
                            </p:childTnLst>
                          </p:cTn>
                        </p:par>
                        <p:par>
                          <p:cTn id="19" fill="hold">
                            <p:stCondLst>
                              <p:cond delay="2000"/>
                            </p:stCondLst>
                            <p:childTnLst>
                              <p:par>
                                <p:cTn id="20" presetID="10" presetClass="entr" presetSubtype="0" fill="hold" grpId="0" nodeType="after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75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611738" y="1106715"/>
            <a:ext cx="4896785" cy="646331"/>
          </a:xfrm>
          <a:prstGeom prst="roundRect">
            <a:avLst/>
          </a:prstGeom>
          <a:no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r>
              <a:rPr kumimoji="0" lang="zh-CN" altLang="en-US" sz="3200" i="0" u="none" strike="noStrike" kern="0" cap="none" spc="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数据</a:t>
            </a:r>
            <a:r>
              <a:rPr lang="zh-CN" altLang="en-US"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样本的协方差</a:t>
            </a:r>
            <a:r>
              <a:rPr lang="en-US" altLang="zh-CN"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rPr>
              <a:t>covariance</a:t>
            </a:r>
            <a:endParaRPr lang="en-US" altLang="zh-CN" sz="3200" kern="0" dirty="0">
              <a:solidFill>
                <a:srgbClr val="C00000"/>
              </a:solidFill>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矩形 2"/>
              <p:cNvSpPr/>
              <p:nvPr/>
            </p:nvSpPr>
            <p:spPr>
              <a:xfrm>
                <a:off x="611737" y="1950428"/>
                <a:ext cx="7875960" cy="3987310"/>
              </a:xfrm>
              <a:prstGeom prst="rect">
                <a:avLst/>
              </a:prstGeom>
            </p:spPr>
            <p:txBody>
              <a:bodyPr wrap="square">
                <a:spAutoFit/>
              </a:bodyPr>
              <a:lstStyle/>
              <a:p>
                <a:pPr marL="457200" indent="-457200" algn="just" fontAlgn="base">
                  <a:lnSpc>
                    <a:spcPct val="130000"/>
                  </a:lnSpc>
                  <a:spcBef>
                    <a:spcPct val="0"/>
                  </a:spcBef>
                  <a:spcAft>
                    <a:spcPct val="0"/>
                  </a:spcAft>
                  <a:buFont typeface="Wingdings" panose="05000000000000000000" pitchFamily="2" charset="2"/>
                  <a:buChar char="Ø"/>
                  <a:defRPr/>
                </a:pPr>
                <a:r>
                  <a:rPr lang="zh-CN" altLang="en-US" sz="2800" kern="0" dirty="0">
                    <a:solidFill>
                      <a:schemeClr val="tx1"/>
                    </a:solidFill>
                    <a:latin typeface="+mn-ea"/>
                    <a:cs typeface="Times New Roman" panose="02020603050405020304" pitchFamily="18" charset="0"/>
                  </a:rPr>
                  <a:t>假设有</a:t>
                </a:r>
                <a14:m>
                  <m:oMath xmlns:m="http://schemas.openxmlformats.org/officeDocument/2006/math">
                    <m:r>
                      <a:rPr lang="en-US" altLang="zh-CN" sz="2800" b="0" i="1" kern="0">
                        <a:solidFill>
                          <a:schemeClr val="tx1"/>
                        </a:solidFill>
                        <a:latin typeface="Cambria Math" panose="02040503050406030204" pitchFamily="18" charset="0"/>
                        <a:cs typeface="Times New Roman" panose="02020603050405020304" pitchFamily="18" charset="0"/>
                      </a:rPr>
                      <m:t>𝑛</m:t>
                    </m:r>
                  </m:oMath>
                </a14:m>
                <a:r>
                  <a:rPr lang="zh-CN" altLang="en-US" sz="2800" kern="0" dirty="0">
                    <a:solidFill>
                      <a:schemeClr val="tx1"/>
                    </a:solidFill>
                    <a:latin typeface="+mn-ea"/>
                    <a:cs typeface="Times New Roman" panose="02020603050405020304" pitchFamily="18" charset="0"/>
                  </a:rPr>
                  <a:t>个二维变量数据，记为</a:t>
                </a:r>
                <a14:m>
                  <m:oMath xmlns:m="http://schemas.openxmlformats.org/officeDocument/2006/math">
                    <m:r>
                      <a:rPr lang="en-US" altLang="zh-CN" sz="2400" b="0" kern="0" smtClean="0">
                        <a:solidFill>
                          <a:schemeClr val="tx1"/>
                        </a:solidFill>
                        <a:latin typeface="Cambria Math" panose="02040503050406030204" pitchFamily="18" charset="0"/>
                        <a:cs typeface="Times New Roman" panose="02020603050405020304" pitchFamily="18" charset="0"/>
                      </a:rPr>
                      <m:t>(</m:t>
                    </m:r>
                    <m:sSub>
                      <m:sSubPr>
                        <m:ctrlPr>
                          <a:rPr lang="en-US" altLang="zh-CN" sz="2400" i="1" kern="0">
                            <a:solidFill>
                              <a:schemeClr val="tx1"/>
                            </a:solidFill>
                            <a:latin typeface="Cambria Math" panose="02040503050406030204" pitchFamily="18" charset="0"/>
                            <a:cs typeface="Times New Roman" panose="02020603050405020304" pitchFamily="18" charset="0"/>
                          </a:rPr>
                        </m:ctrlPr>
                      </m:sSubPr>
                      <m:e>
                        <m:r>
                          <a:rPr lang="en-US" altLang="zh-CN" sz="2400" b="0" i="1" kern="0">
                            <a:solidFill>
                              <a:schemeClr val="tx1"/>
                            </a:solidFill>
                            <a:latin typeface="Cambria Math" panose="02040503050406030204" pitchFamily="18" charset="0"/>
                            <a:cs typeface="Times New Roman" panose="02020603050405020304" pitchFamily="18" charset="0"/>
                          </a:rPr>
                          <m:t>𝑋</m:t>
                        </m:r>
                        <m:r>
                          <a:rPr lang="en-US" altLang="zh-CN" sz="2400" b="0" i="1" kern="0">
                            <a:solidFill>
                              <a:schemeClr val="tx1"/>
                            </a:solidFill>
                            <a:latin typeface="Cambria Math" panose="02040503050406030204" pitchFamily="18" charset="0"/>
                            <a:cs typeface="Times New Roman" panose="02020603050405020304" pitchFamily="18" charset="0"/>
                          </a:rPr>
                          <m:t>,</m:t>
                        </m:r>
                        <m:r>
                          <a:rPr lang="en-US" altLang="zh-CN" sz="2400" b="0" i="1" kern="0">
                            <a:solidFill>
                              <a:schemeClr val="tx1"/>
                            </a:solidFill>
                            <a:latin typeface="Cambria Math" panose="02040503050406030204" pitchFamily="18" charset="0"/>
                            <a:cs typeface="Times New Roman" panose="02020603050405020304" pitchFamily="18" charset="0"/>
                          </a:rPr>
                          <m:t>𝑌</m:t>
                        </m:r>
                        <m:r>
                          <a:rPr lang="en-US" altLang="zh-CN" sz="2400" b="0" i="1" kern="0">
                            <a:solidFill>
                              <a:schemeClr val="tx1"/>
                            </a:solidFill>
                            <a:latin typeface="Cambria Math" panose="02040503050406030204" pitchFamily="18" charset="0"/>
                            <a:cs typeface="Times New Roman" panose="02020603050405020304" pitchFamily="18" charset="0"/>
                          </a:rPr>
                          <m:t>)={(</m:t>
                        </m:r>
                        <m:r>
                          <a:rPr lang="en-US" altLang="zh-CN" sz="2400" b="0" i="1" kern="0">
                            <a:solidFill>
                              <a:schemeClr val="tx1"/>
                            </a:solidFill>
                            <a:latin typeface="Cambria Math" panose="02040503050406030204" pitchFamily="18" charset="0"/>
                            <a:cs typeface="Times New Roman" panose="02020603050405020304" pitchFamily="18" charset="0"/>
                          </a:rPr>
                          <m:t>𝑥</m:t>
                        </m:r>
                      </m:e>
                      <m:sub>
                        <m:r>
                          <a:rPr lang="en-US" altLang="zh-CN" sz="2400" b="0" i="1" kern="0">
                            <a:solidFill>
                              <a:schemeClr val="tx1"/>
                            </a:solidFill>
                            <a:latin typeface="Cambria Math" panose="02040503050406030204" pitchFamily="18" charset="0"/>
                            <a:cs typeface="Times New Roman" panose="02020603050405020304" pitchFamily="18" charset="0"/>
                          </a:rPr>
                          <m:t>𝑖</m:t>
                        </m:r>
                      </m:sub>
                    </m:sSub>
                    <m:r>
                      <a:rPr lang="en-US" altLang="zh-CN" sz="2400" b="0" i="1" kern="0">
                        <a:solidFill>
                          <a:schemeClr val="tx1"/>
                        </a:solidFill>
                        <a:latin typeface="Cambria Math" panose="02040503050406030204" pitchFamily="18" charset="0"/>
                        <a:cs typeface="Times New Roman" panose="02020603050405020304" pitchFamily="18" charset="0"/>
                      </a:rPr>
                      <m:t>,</m:t>
                    </m:r>
                    <m:sSub>
                      <m:sSubPr>
                        <m:ctrlPr>
                          <a:rPr lang="en-US" altLang="zh-CN" sz="2400" i="1" kern="0">
                            <a:solidFill>
                              <a:schemeClr val="tx1"/>
                            </a:solidFill>
                            <a:latin typeface="Cambria Math" panose="02040503050406030204" pitchFamily="18" charset="0"/>
                            <a:cs typeface="Times New Roman" panose="02020603050405020304" pitchFamily="18" charset="0"/>
                          </a:rPr>
                        </m:ctrlPr>
                      </m:sSubPr>
                      <m:e>
                        <m:r>
                          <a:rPr lang="en-US" altLang="zh-CN" sz="2400" b="0" i="1" kern="0">
                            <a:solidFill>
                              <a:schemeClr val="tx1"/>
                            </a:solidFill>
                            <a:latin typeface="Cambria Math" panose="02040503050406030204" pitchFamily="18" charset="0"/>
                            <a:cs typeface="Times New Roman" panose="02020603050405020304" pitchFamily="18" charset="0"/>
                          </a:rPr>
                          <m:t>𝑦</m:t>
                        </m:r>
                      </m:e>
                      <m:sub>
                        <m:r>
                          <a:rPr lang="en-US" altLang="zh-CN" sz="2400" b="0" i="1" kern="0">
                            <a:solidFill>
                              <a:schemeClr val="tx1"/>
                            </a:solidFill>
                            <a:latin typeface="Cambria Math" panose="02040503050406030204" pitchFamily="18" charset="0"/>
                            <a:cs typeface="Times New Roman" panose="02020603050405020304" pitchFamily="18" charset="0"/>
                          </a:rPr>
                          <m:t>𝑖</m:t>
                        </m:r>
                      </m:sub>
                    </m:sSub>
                    <m:r>
                      <a:rPr lang="en-US" altLang="zh-CN" sz="2400" b="0" i="1" kern="0">
                        <a:solidFill>
                          <a:schemeClr val="tx1"/>
                        </a:solidFill>
                        <a:latin typeface="Cambria Math" panose="02040503050406030204" pitchFamily="18" charset="0"/>
                        <a:cs typeface="Times New Roman" panose="02020603050405020304" pitchFamily="18" charset="0"/>
                      </a:rPr>
                      <m:t>)}  (</m:t>
                    </m:r>
                    <m:r>
                      <a:rPr lang="en-US" altLang="zh-CN" sz="2400" b="0" i="1" kern="0">
                        <a:solidFill>
                          <a:schemeClr val="tx1"/>
                        </a:solidFill>
                        <a:latin typeface="Cambria Math" panose="02040503050406030204" pitchFamily="18" charset="0"/>
                        <a:cs typeface="Times New Roman" panose="02020603050405020304" pitchFamily="18" charset="0"/>
                      </a:rPr>
                      <m:t>𝑖</m:t>
                    </m:r>
                    <m:r>
                      <a:rPr lang="en-US" altLang="zh-CN" sz="2400" b="0" i="1" kern="0">
                        <a:solidFill>
                          <a:schemeClr val="tx1"/>
                        </a:solidFill>
                        <a:latin typeface="Cambria Math" panose="02040503050406030204" pitchFamily="18" charset="0"/>
                        <a:cs typeface="Times New Roman" panose="02020603050405020304" pitchFamily="18" charset="0"/>
                      </a:rPr>
                      <m:t>=</m:t>
                    </m:r>
                    <m:r>
                      <a:rPr lang="en-US" altLang="zh-CN" sz="2400" b="0" i="1" kern="0">
                        <a:solidFill>
                          <a:schemeClr val="tx1"/>
                        </a:solidFill>
                        <a:latin typeface="Cambria Math" panose="02040503050406030204" pitchFamily="18" charset="0"/>
                        <a:cs typeface="Times New Roman" panose="02020603050405020304" pitchFamily="18" charset="0"/>
                      </a:rPr>
                      <m:t>1</m:t>
                    </m:r>
                    <m:r>
                      <a:rPr lang="en-US" altLang="zh-CN" sz="2400" b="0" i="1" kern="0">
                        <a:solidFill>
                          <a:schemeClr val="tx1"/>
                        </a:solidFill>
                        <a:latin typeface="Cambria Math" panose="02040503050406030204" pitchFamily="18" charset="0"/>
                        <a:cs typeface="Times New Roman" panose="02020603050405020304" pitchFamily="18" charset="0"/>
                      </a:rPr>
                      <m:t>,…,</m:t>
                    </m:r>
                    <m:r>
                      <a:rPr lang="en-US" altLang="zh-CN" sz="2400" b="0" i="1" kern="0">
                        <a:solidFill>
                          <a:schemeClr val="tx1"/>
                        </a:solidFill>
                        <a:latin typeface="Cambria Math" panose="02040503050406030204" pitchFamily="18" charset="0"/>
                        <a:cs typeface="Times New Roman" panose="02020603050405020304" pitchFamily="18" charset="0"/>
                      </a:rPr>
                      <m:t>𝑛</m:t>
                    </m:r>
                    <m:r>
                      <a:rPr lang="en-US" altLang="zh-CN" sz="2400" b="0" i="1" kern="0">
                        <a:solidFill>
                          <a:schemeClr val="tx1"/>
                        </a:solidFill>
                        <a:latin typeface="Cambria Math" panose="02040503050406030204" pitchFamily="18" charset="0"/>
                        <a:cs typeface="Times New Roman" panose="02020603050405020304" pitchFamily="18" charset="0"/>
                      </a:rPr>
                      <m:t>)</m:t>
                    </m:r>
                  </m:oMath>
                </a14:m>
                <a:endParaRPr lang="en-US" altLang="zh-CN" sz="2400" kern="0" dirty="0">
                  <a:solidFill>
                    <a:schemeClr val="tx1"/>
                  </a:solidFill>
                  <a:latin typeface="+mn-ea"/>
                  <a:cs typeface="Times New Roman" panose="02020603050405020304" pitchFamily="18" charset="0"/>
                </a:endParaRPr>
              </a:p>
              <a:p>
                <a:pPr algn="just">
                  <a:lnSpc>
                    <a:spcPct val="130000"/>
                  </a:lnSpc>
                </a:pPr>
                <a:endParaRPr lang="en-US" altLang="zh-CN" sz="2800" dirty="0">
                  <a:latin typeface="+mn-ea"/>
                  <a:cs typeface="Times New Roman" panose="02020603050405020304" pitchFamily="18" charset="0"/>
                </a:endParaRPr>
              </a:p>
              <a:p>
                <a:pPr algn="just">
                  <a:lnSpc>
                    <a:spcPct val="130000"/>
                  </a:lnSpc>
                </a:pPr>
                <a:endParaRPr lang="en-US" altLang="zh-CN" sz="2800" dirty="0">
                  <a:latin typeface="+mn-ea"/>
                  <a:cs typeface="Times New Roman" panose="02020603050405020304" pitchFamily="18" charset="0"/>
                </a:endParaRPr>
              </a:p>
              <a:p>
                <a:pPr>
                  <a:lnSpc>
                    <a:spcPct val="130000"/>
                  </a:lnSpc>
                </a:pPr>
                <a:r>
                  <a:rPr lang="en-US" altLang="zh-CN" sz="2800" b="0" kern="0" dirty="0">
                    <a:solidFill>
                      <a:schemeClr val="tx1"/>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kern="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𝐸</m:t>
                    </m:r>
                    <m:r>
                      <a:rPr lang="en-US" altLang="zh-CN" sz="28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8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𝑋</m:t>
                    </m:r>
                    <m:r>
                      <a:rPr lang="en-US" altLang="zh-CN" sz="28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oMath>
                </a14:m>
                <a:r>
                  <a:rPr lang="zh-CN" altLang="en-US" sz="2800" kern="0" dirty="0">
                    <a:solidFill>
                      <a:schemeClr val="tx1"/>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kern="0">
                        <a:solidFill>
                          <a:schemeClr val="tx1"/>
                        </a:solidFill>
                        <a:latin typeface="Cambria Math" panose="02040503050406030204"/>
                        <a:ea typeface="微软雅黑" panose="020B0503020204020204" pitchFamily="34" charset="-122"/>
                        <a:cs typeface="Times New Roman" panose="02020603050405020304" pitchFamily="18" charset="0"/>
                      </a:rPr>
                      <m:t>𝐸</m:t>
                    </m:r>
                    <m:d>
                      <m:dPr>
                        <m:ctrlPr>
                          <a:rPr lang="en-US" altLang="zh-CN" sz="2800" i="1" ker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b="0" i="1" kern="0">
                            <a:solidFill>
                              <a:schemeClr val="tx1"/>
                            </a:solidFill>
                            <a:latin typeface="Cambria Math" panose="02040503050406030204"/>
                            <a:ea typeface="微软雅黑" panose="020B0503020204020204" pitchFamily="34" charset="-122"/>
                            <a:cs typeface="Times New Roman" panose="02020603050405020304" pitchFamily="18" charset="0"/>
                          </a:rPr>
                          <m:t>𝑌</m:t>
                        </m:r>
                      </m:e>
                    </m:d>
                  </m:oMath>
                </a14:m>
                <a:r>
                  <a:rPr lang="zh-CN" altLang="en-US" sz="2800" kern="0" dirty="0">
                    <a:solidFill>
                      <a:schemeClr val="tx1"/>
                    </a:solidFill>
                    <a:ea typeface="微软雅黑" panose="020B0503020204020204" pitchFamily="34" charset="-122"/>
                    <a:cs typeface="Times New Roman" panose="02020603050405020304" pitchFamily="18" charset="0"/>
                  </a:rPr>
                  <a:t>是</a:t>
                </a:r>
                <a14:m>
                  <m:oMath xmlns:m="http://schemas.openxmlformats.org/officeDocument/2006/math">
                    <m:r>
                      <a:rPr lang="en-US" altLang="zh-CN" sz="2800" b="0" i="1" kern="0">
                        <a:solidFill>
                          <a:schemeClr val="tx1"/>
                        </a:solidFill>
                        <a:latin typeface="Cambria Math" panose="02040503050406030204"/>
                        <a:ea typeface="微软雅黑" panose="020B0503020204020204" pitchFamily="34" charset="-122"/>
                        <a:cs typeface="Times New Roman" panose="02020603050405020304" pitchFamily="18" charset="0"/>
                      </a:rPr>
                      <m:t>𝑋</m:t>
                    </m:r>
                  </m:oMath>
                </a14:m>
                <a:r>
                  <a:rPr lang="zh-CN" altLang="en-US" sz="2800" kern="0" dirty="0">
                    <a:solidFill>
                      <a:schemeClr val="tx1"/>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kern="0">
                        <a:solidFill>
                          <a:schemeClr val="tx1"/>
                        </a:solidFill>
                        <a:latin typeface="Cambria Math" panose="02040503050406030204"/>
                        <a:ea typeface="微软雅黑" panose="020B0503020204020204" pitchFamily="34" charset="-122"/>
                        <a:cs typeface="Times New Roman" panose="02020603050405020304" pitchFamily="18" charset="0"/>
                      </a:rPr>
                      <m:t>𝑌</m:t>
                    </m:r>
                  </m:oMath>
                </a14:m>
                <a:r>
                  <a:rPr lang="zh-CN" altLang="en-US" sz="2800" kern="0" dirty="0">
                    <a:solidFill>
                      <a:schemeClr val="tx1"/>
                    </a:solidFill>
                    <a:ea typeface="微软雅黑" panose="020B0503020204020204" pitchFamily="34" charset="-122"/>
                    <a:cs typeface="Times New Roman" panose="02020603050405020304" pitchFamily="18" charset="0"/>
                  </a:rPr>
                  <a:t>的样本均值，</a:t>
                </a:r>
                <a:endParaRPr lang="en-US" altLang="zh-CN" sz="2800" dirty="0">
                  <a:solidFill>
                    <a:schemeClr val="tx1"/>
                  </a:solidFill>
                </a:endParaRPr>
              </a:p>
              <a:p>
                <a:pPr algn="ctr">
                  <a:lnSpc>
                    <a:spcPct val="130000"/>
                  </a:lnSpc>
                </a:pPr>
                <a14:m>
                  <m:oMath xmlns:m="http://schemas.openxmlformats.org/officeDocument/2006/math">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𝑋</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𝑛</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nary>
                  </m:oMath>
                </a14:m>
                <a:r>
                  <a:rPr lang="en-US" altLang="zh-CN" sz="2400" i="1" kern="0" dirty="0">
                    <a:ea typeface="微软雅黑" panose="020B0503020204020204" pitchFamily="34" charset="-122"/>
                    <a:cs typeface="Times New Roman" panose="02020603050405020304" pitchFamily="18" charset="0"/>
                  </a:rPr>
                  <a:t>,        </a:t>
                </a:r>
                <a14:m>
                  <m:oMath xmlns:m="http://schemas.openxmlformats.org/officeDocument/2006/math">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𝑌</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𝑛</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nary>
                  </m:oMath>
                </a14:m>
                <a:endParaRPr lang="en-US" altLang="zh-CN" sz="2800" i="1" dirty="0">
                  <a:latin typeface="+mn-ea"/>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latin typeface="+mn-ea"/>
                    <a:cs typeface="Times New Roman" panose="02020603050405020304" pitchFamily="18" charset="0"/>
                  </a:rPr>
                  <a:t>衡量两个变量之间的相关度。</a:t>
                </a:r>
                <a:endParaRPr lang="zh-CN" altLang="en-US" sz="2800" dirty="0">
                  <a:latin typeface="+mn-ea"/>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611737" y="1950428"/>
                <a:ext cx="7875960" cy="3987310"/>
              </a:xfrm>
              <a:prstGeom prst="rect">
                <a:avLst/>
              </a:prstGeom>
              <a:blipFill rotWithShape="1">
                <a:blip r:embed="rId1"/>
                <a:stretch>
                  <a:fillRect l="-3" t="-9" r="4" b="12"/>
                </a:stretch>
              </a:blipFill>
            </p:spPr>
            <p:txBody>
              <a:bodyPr/>
              <a:lstStyle/>
              <a:p>
                <a:r>
                  <a:rPr lang="zh-CN" altLang="en-US">
                    <a:noFill/>
                  </a:rPr>
                  <a:t> </a:t>
                </a:r>
              </a:p>
            </p:txBody>
          </p:sp>
        </mc:Fallback>
      </mc:AlternateContent>
      <p:sp>
        <p:nvSpPr>
          <p:cNvPr id="11"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主成分分析：方差与协方差</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矩形 6"/>
              <p:cNvSpPr/>
              <p:nvPr/>
            </p:nvSpPr>
            <p:spPr>
              <a:xfrm>
                <a:off x="2123573" y="3019524"/>
                <a:ext cx="5698034" cy="109510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𝑐𝑜𝑣</m:t>
                      </m:r>
                      <m:d>
                        <m:dPr>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dPr>
                        <m:e>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𝑋</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𝑌</m:t>
                          </m:r>
                        </m:e>
                      </m:d>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f>
                        <m:fPr>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fPr>
                        <m:num>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1</m:t>
                          </m:r>
                        </m:num>
                        <m:den>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𝑛</m:t>
                          </m:r>
                        </m:den>
                      </m:f>
                      <m:nary>
                        <m:naryPr>
                          <m:chr m:val="∑"/>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naryPr>
                        <m:sub>
                          <m:r>
                            <m:rPr>
                              <m:brk m:alnAt="23"/>
                            </m:rP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𝑖</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1</m:t>
                          </m:r>
                        </m:sub>
                        <m:sup>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𝑛</m:t>
                          </m:r>
                        </m:sup>
                        <m:e>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sSub>
                            <m:sSubPr>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sSubPr>
                            <m:e>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𝑥</m:t>
                              </m:r>
                            </m:e>
                            <m:sub>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𝑖</m:t>
                              </m:r>
                            </m:sub>
                          </m:sSub>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𝐸</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𝑋</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sSub>
                            <m:sSubPr>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sSubPr>
                            <m:e>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𝑦</m:t>
                              </m:r>
                            </m:e>
                            <m:sub>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𝑖</m:t>
                              </m:r>
                            </m:sub>
                          </m:sSub>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𝐸</m:t>
                          </m:r>
                          <m:d>
                            <m:dPr>
                              <m:ctrlPr>
                                <a:rPr lang="en-US" altLang="zh-CN" sz="2400" i="1" kern="0" smtClean="0">
                                  <a:solidFill>
                                    <a:srgbClr val="FF0000"/>
                                  </a:solidFill>
                                  <a:latin typeface="Cambria Math" panose="02040503050406030204" pitchFamily="18" charset="0"/>
                                  <a:ea typeface="+mj-ea"/>
                                  <a:cs typeface="Times New Roman" panose="02020603050405020304" pitchFamily="18" charset="0"/>
                                </a:rPr>
                              </m:ctrlPr>
                            </m:dPr>
                            <m:e>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𝑌</m:t>
                              </m:r>
                            </m:e>
                          </m:d>
                          <m:r>
                            <a:rPr lang="en-US" altLang="zh-CN" sz="2400" b="0" i="1" kern="0" smtClean="0">
                              <a:solidFill>
                                <a:srgbClr val="FF0000"/>
                              </a:solidFill>
                              <a:latin typeface="Cambria Math" panose="02040503050406030204" pitchFamily="18" charset="0"/>
                              <a:ea typeface="+mj-ea"/>
                              <a:cs typeface="Times New Roman" panose="02020603050405020304" pitchFamily="18" charset="0"/>
                            </a:rPr>
                            <m:t>)</m:t>
                          </m:r>
                        </m:e>
                      </m:nary>
                    </m:oMath>
                  </m:oMathPara>
                </a14:m>
                <a:endParaRPr lang="zh-CN" altLang="en-US" sz="2400" i="1" dirty="0">
                  <a:solidFill>
                    <a:srgbClr val="FF0000"/>
                  </a:solidFill>
                  <a:latin typeface="+mj-ea"/>
                  <a:ea typeface="+mj-ea"/>
                </a:endParaRPr>
              </a:p>
            </p:txBody>
          </p:sp>
        </mc:Choice>
        <mc:Fallback>
          <p:sp>
            <p:nvSpPr>
              <p:cNvPr id="7" name="矩形 6"/>
              <p:cNvSpPr>
                <a:spLocks noRot="1" noChangeAspect="1" noMove="1" noResize="1" noEditPoints="1" noAdjustHandles="1" noChangeArrowheads="1" noChangeShapeType="1" noTextEdit="1"/>
              </p:cNvSpPr>
              <p:nvPr/>
            </p:nvSpPr>
            <p:spPr>
              <a:xfrm>
                <a:off x="2123573" y="3019524"/>
                <a:ext cx="5698034" cy="1095108"/>
              </a:xfrm>
              <a:prstGeom prst="rect">
                <a:avLst/>
              </a:prstGeom>
              <a:blipFill rotWithShape="1">
                <a:blip r:embed="rId2"/>
                <a:stretch>
                  <a:fillRect l="-2" t="-9" r="5" b="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500"/>
                            </p:stCondLst>
                            <p:childTnLst>
                              <p:par>
                                <p:cTn id="25" presetID="10" presetClass="entr" presetSubtype="0" fill="hold" nodeType="afterEffect">
                                  <p:stCondLst>
                                    <p:cond delay="2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nvGraphicFramePr>
            <p:xfrm>
              <a:off x="314067" y="1210116"/>
              <a:ext cx="8515866" cy="4193941"/>
            </p:xfrm>
            <a:graphic>
              <a:graphicData uri="http://schemas.openxmlformats.org/drawingml/2006/table">
                <a:tbl>
                  <a:tblPr firstRow="1" bandRow="1">
                    <a:tableStyleId>{5C22544A-7EE6-4342-B048-85BDC9FD1C3A}</a:tableStyleId>
                  </a:tblPr>
                  <a:tblGrid>
                    <a:gridCol w="504385"/>
                    <a:gridCol w="1018592"/>
                    <a:gridCol w="1011368"/>
                    <a:gridCol w="1264211"/>
                    <a:gridCol w="1251440"/>
                    <a:gridCol w="3465870"/>
                  </a:tblGrid>
                  <a:tr h="495703">
                    <a:tc>
                      <a:txBody>
                        <a:bodyPr/>
                        <a:lstStyle/>
                        <a:p>
                          <a:pPr algn="ct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𝑥</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oMath>
                            </m:oMathPara>
                          </a14:m>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𝑦</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oMath>
                            </m:oMathPara>
                          </a14:m>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𝑥</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𝑋</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
                              </m:oMathParaPr>
                              <m:oMath xmlns:m="http://schemas.openxmlformats.org/officeDocument/2006/math">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𝑦</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𝑌</m:t>
                                    </m:r>
                                  </m:e>
                                </m:d>
                              </m:oMath>
                            </m:oMathPara>
                          </a14:m>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tab pos="2065020" algn="l"/>
                              <a:tab pos="2152650" algn="l"/>
                            </a:tabLst>
                            <a:defRPr/>
                          </a:pPr>
                          <a14:m>
                            <m:oMathPara xmlns:m="http://schemas.openxmlformats.org/officeDocument/2006/math">
                              <m:oMathParaPr>
                                <m:jc m:val="center"/>
                              </m:oMathParaPr>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𝑥</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𝑋</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𝑦</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𝑌</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-8.33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-16.67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138.89</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-12.67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80.22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22.22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4</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10</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0.67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0.89</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5.67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64.22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6</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47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23.33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272.22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pPr algn="ct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𝑋</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en-US" altLang="zh-CN" sz="2000" b="0" kern="0" dirty="0">
                            <a:solidFill>
                              <a:schemeClr val="tx1"/>
                            </a:solidFill>
                            <a:latin typeface="+mn-lt"/>
                            <a:ea typeface="+mn-ea"/>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mn-lt"/>
                              <a:ea typeface="+mn-ea"/>
                              <a:cs typeface="Times New Roman" panose="02020603050405020304" pitchFamily="18" charset="0"/>
                            </a:rPr>
                            <a:t>9.33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𝑌</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en-US" altLang="zh-CN" sz="2000" b="0" dirty="0">
                            <a:solidFill>
                              <a:schemeClr val="tx1"/>
                            </a:solidFill>
                            <a:latin typeface="+mn-lt"/>
                            <a:ea typeface="+mn-ea"/>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mn-lt"/>
                              <a:ea typeface="+mn-ea"/>
                              <a:cs typeface="Times New Roman" panose="02020603050405020304" pitchFamily="18" charset="0"/>
                            </a:rPr>
                            <a:t>23.67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𝑉𝑎𝑟</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𝑋</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en-US" altLang="zh-CN" sz="2000" b="0" kern="0" dirty="0">
                            <a:solidFill>
                              <a:schemeClr val="tx1"/>
                            </a:solidFill>
                            <a:latin typeface="+mn-lt"/>
                            <a:ea typeface="+mn-ea"/>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mn-lt"/>
                              <a:ea typeface="+mn-ea"/>
                              <a:cs typeface="Times New Roman" panose="02020603050405020304" pitchFamily="18" charset="0"/>
                            </a:rPr>
                            <a:t>48.22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𝑉𝑎𝑟</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𝑌</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a14:m>
                          <a:r>
                            <a:rPr lang="en-US" altLang="zh-CN" sz="2000" b="0" dirty="0">
                              <a:solidFill>
                                <a:schemeClr val="tx1"/>
                              </a:solidFill>
                              <a:latin typeface="+mn-lt"/>
                              <a:ea typeface="+mn-ea"/>
                              <a:cs typeface="Times New Roman" panose="02020603050405020304" pitchFamily="18" charset="0"/>
                            </a:rPr>
                            <a:t>192.89</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d>
                                  <m:dPr>
                                    <m:begChr m:val="["/>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𝑥</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𝑋</m:t>
                                        </m:r>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d>
                                      <m:dPr>
                                        <m:begChr m:val="["/>
                                        <m:endChr m:val="]"/>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sSub>
                                          <m:sSub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sSub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𝑦</m:t>
                                            </m:r>
                                          </m:e>
                                          <m: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𝑖</m:t>
                                            </m:r>
                                          </m:sub>
                                        </m:sSub>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𝐸</m:t>
                                        </m:r>
                                        <m:d>
                                          <m:dPr>
                                            <m:ctrlPr>
                                              <a:rPr lang="en-US" altLang="zh-CN" sz="2000" b="0" i="1" kern="0" smtClean="0">
                                                <a:solidFill>
                                                  <a:schemeClr val="tx1"/>
                                                </a:solidFill>
                                                <a:latin typeface="Cambria Math" panose="02040503050406030204" pitchFamily="18" charset="0"/>
                                                <a:ea typeface="+mn-ea"/>
                                                <a:cs typeface="Times New Roman" panose="02020603050405020304" pitchFamily="18" charset="0"/>
                                              </a:rPr>
                                            </m:ctrlPr>
                                          </m:dPr>
                                          <m:e>
                                            <m:r>
                                              <a:rPr lang="en-US" altLang="zh-CN" sz="2000" b="0" i="1" kern="0" smtClean="0">
                                                <a:solidFill>
                                                  <a:schemeClr val="tx1"/>
                                                </a:solidFill>
                                                <a:latin typeface="Cambria Math" panose="02040503050406030204" pitchFamily="18" charset="0"/>
                                                <a:ea typeface="+mn-ea"/>
                                                <a:cs typeface="Times New Roman" panose="02020603050405020304" pitchFamily="18" charset="0"/>
                                              </a:rPr>
                                              <m:t>𝑌</m:t>
                                            </m:r>
                                          </m:e>
                                        </m:d>
                                      </m:e>
                                    </m:d>
                                  </m:e>
                                </m:d>
                                <m:r>
                                  <a:rPr lang="en-US" altLang="zh-CN" sz="2000" b="0" i="1" kern="0" smtClean="0">
                                    <a:solidFill>
                                      <a:schemeClr val="tx1"/>
                                    </a:solidFill>
                                    <a:latin typeface="Cambria Math" panose="02040503050406030204" pitchFamily="18" charset="0"/>
                                    <a:ea typeface="+mn-ea"/>
                                    <a:cs typeface="Times New Roman" panose="02020603050405020304" pitchFamily="18" charset="0"/>
                                  </a:rPr>
                                  <m:t>=</m:t>
                                </m:r>
                              </m:oMath>
                            </m:oMathPara>
                          </a14:m>
                          <a:endParaRPr lang="en-US" altLang="zh-CN" sz="2000" b="0" dirty="0">
                            <a:solidFill>
                              <a:schemeClr val="tx1"/>
                            </a:solidFill>
                            <a:latin typeface="+mn-lt"/>
                            <a:ea typeface="+mn-ea"/>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mn-lt"/>
                              <a:ea typeface="+mn-ea"/>
                              <a:cs typeface="Times New Roman" panose="02020603050405020304" pitchFamily="18" charset="0"/>
                            </a:rPr>
                            <a:t>96.44</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1" name="表格 10"/>
              <p:cNvGraphicFramePr>
                <a:graphicFrameLocks noGrp="1"/>
              </p:cNvGraphicFramePr>
              <p:nvPr/>
            </p:nvGraphicFramePr>
            <p:xfrm>
              <a:off x="314067" y="1210116"/>
              <a:ext cx="8515866" cy="4193941"/>
            </p:xfrm>
            <a:graphic>
              <a:graphicData uri="http://schemas.openxmlformats.org/drawingml/2006/table">
                <a:tbl>
                  <a:tblPr firstRow="1" bandRow="1">
                    <a:tableStyleId>{5C22544A-7EE6-4342-B048-85BDC9FD1C3A}</a:tableStyleId>
                  </a:tblPr>
                  <a:tblGrid>
                    <a:gridCol w="504385"/>
                    <a:gridCol w="1018592"/>
                    <a:gridCol w="1011368"/>
                    <a:gridCol w="1264211"/>
                    <a:gridCol w="1251440"/>
                    <a:gridCol w="3465870"/>
                  </a:tblGrid>
                  <a:tr h="495935">
                    <a:tc>
                      <a:txBody>
                        <a:bodyPr/>
                        <a:lstStyle/>
                        <a:p>
                          <a:pPr algn="ct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-8.33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-16.67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138.89</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-12.67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80.22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22.22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4</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10</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0.67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0.89</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35</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5.67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64.22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en-US" altLang="zh-CN" sz="2000" b="0" dirty="0">
                              <a:solidFill>
                                <a:schemeClr val="tx1"/>
                              </a:solidFill>
                              <a:latin typeface="+mn-lt"/>
                              <a:ea typeface="+mn-ea"/>
                              <a:cs typeface="Times New Roman" panose="02020603050405020304" pitchFamily="18" charset="0"/>
                            </a:rPr>
                            <a:t>6</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21</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47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11.67</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23.33</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mn-lt"/>
                              <a:ea typeface="+mn-ea"/>
                              <a:cs typeface="Times New Roman" panose="02020603050405020304" pitchFamily="18" charset="0"/>
                            </a:rPr>
                            <a:t>272.22</a:t>
                          </a: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520">
                    <a:tc>
                      <a:txBody>
                        <a:bodyPr/>
                        <a:lstStyle/>
                        <a:p>
                          <a:pPr algn="ctr"/>
                          <a:endParaRPr lang="zh-CN" altLang="en-US" sz="2000" b="0" dirty="0">
                            <a:solidFill>
                              <a:schemeClr val="tx1"/>
                            </a:solidFill>
                            <a:latin typeface="+mn-lt"/>
                            <a:ea typeface="+mn-ea"/>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mc:Choice xmlns:a14="http://schemas.microsoft.com/office/drawing/2010/main" Requires="a14">
          <p:sp>
            <p:nvSpPr>
              <p:cNvPr id="4" name="矩形 3"/>
              <p:cNvSpPr/>
              <p:nvPr/>
            </p:nvSpPr>
            <p:spPr>
              <a:xfrm>
                <a:off x="2949653" y="5577979"/>
                <a:ext cx="255473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𝑋</m:t>
                      </m:r>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d>
                        <m:dPr>
                          <m:begChr m:val="{"/>
                          <m:endChr m:val="}"/>
                          <m:ctrlPr>
                            <a:rPr lang="en-US" altLang="zh-CN" sz="2400" i="1" kern="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i="1" kern="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𝑥</m:t>
                              </m:r>
                            </m:e>
                            <m:sub>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𝑖</m:t>
                              </m:r>
                            </m:sub>
                          </m:sSub>
                        </m:e>
                      </m:d>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m:rPr>
                          <m:sty m:val="p"/>
                        </m:rPr>
                        <a:rPr lang="en-US" altLang="zh-CN" sz="2400" b="0" i="0" kern="0" smtClean="0">
                          <a:solidFill>
                            <a:schemeClr val="tx1"/>
                          </a:solidFill>
                          <a:latin typeface="Cambria Math" panose="02040503050406030204"/>
                          <a:ea typeface="微软雅黑" panose="020B0503020204020204" pitchFamily="34" charset="-122"/>
                          <a:cs typeface="Times New Roman" panose="02020603050405020304" pitchFamily="18" charset="0"/>
                        </a:rPr>
                        <m:t>Y</m:t>
                      </m:r>
                      <m:r>
                        <a:rPr lang="en-US" altLang="zh-CN" sz="2400" b="0" i="0"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sSub>
                        <m:sSubPr>
                          <m:ctrlPr>
                            <a:rPr lang="en-US" altLang="zh-CN" sz="2400" i="1" ker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𝑦</m:t>
                          </m:r>
                        </m:e>
                        <m:sub>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𝑖</m:t>
                          </m:r>
                        </m:sub>
                      </m:sSub>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m:t>
                      </m:r>
                    </m:oMath>
                  </m:oMathPara>
                </a14:m>
                <a:endParaRPr lang="zh-CN" altLang="en-US" sz="2400" dirty="0">
                  <a:solidFill>
                    <a:schemeClr val="tx1"/>
                  </a:solidFill>
                </a:endParaRPr>
              </a:p>
            </p:txBody>
          </p:sp>
        </mc:Choice>
        <mc:Fallback>
          <p:sp>
            <p:nvSpPr>
              <p:cNvPr id="4" name="矩形 3"/>
              <p:cNvSpPr>
                <a:spLocks noRot="1" noChangeAspect="1" noMove="1" noResize="1" noEditPoints="1" noAdjustHandles="1" noChangeArrowheads="1" noChangeShapeType="1" noTextEdit="1"/>
              </p:cNvSpPr>
              <p:nvPr/>
            </p:nvSpPr>
            <p:spPr>
              <a:xfrm>
                <a:off x="2949653" y="5577979"/>
                <a:ext cx="2554738" cy="461665"/>
              </a:xfrm>
              <a:prstGeom prst="rect">
                <a:avLst/>
              </a:prstGeom>
              <a:blipFill rotWithShape="1">
                <a:blip r:embed="rId2"/>
                <a:stretch>
                  <a:fillRect l="-3" t="-30" r="8" b="34"/>
                </a:stretch>
              </a:blipFill>
            </p:spPr>
            <p:txBody>
              <a:bodyPr/>
              <a:lstStyle/>
              <a:p>
                <a:r>
                  <a:rPr lang="zh-CN" altLang="en-US">
                    <a:noFill/>
                  </a:rPr>
                  <a:t> </a:t>
                </a:r>
              </a:p>
            </p:txBody>
          </p:sp>
        </mc:Fallback>
      </mc:AlternateContent>
      <p:sp>
        <p:nvSpPr>
          <p:cNvPr id="7"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主成分分析：协方差例子</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557212" y="1092800"/>
                <a:ext cx="8029575" cy="4847224"/>
              </a:xfrm>
              <a:prstGeom prst="rect">
                <a:avLst/>
              </a:prstGeom>
            </p:spPr>
            <p:txBody>
              <a:bodyPr wrap="square">
                <a:spAutoFit/>
              </a:bodyPr>
              <a:lstStyle/>
              <a:p>
                <a:pPr marL="457200" indent="-457200" algn="just">
                  <a:lnSpc>
                    <a:spcPct val="14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对于一组二维变量（如广告投入</a:t>
                </a:r>
                <a:r>
                  <a:rPr lang="en-US" altLang="zh-CN" sz="2800" dirty="0">
                    <a:latin typeface="Times New Roman" panose="02020603050405020304" pitchFamily="18" charset="0"/>
                    <a:ea typeface="黑体" panose="02010609060101010101" charset="-122"/>
                    <a:cs typeface="Times New Roman" panose="02020603050405020304" pitchFamily="18" charset="0"/>
                  </a:rPr>
                  <a:t>-</a:t>
                </a:r>
                <a:r>
                  <a:rPr lang="zh-CN" altLang="en-US" sz="2800" dirty="0">
                    <a:latin typeface="Times New Roman" panose="02020603050405020304" pitchFamily="18" charset="0"/>
                    <a:ea typeface="黑体" panose="02010609060101010101" charset="-122"/>
                    <a:cs typeface="Times New Roman" panose="02020603050405020304" pitchFamily="18" charset="0"/>
                  </a:rPr>
                  <a:t>商品销售、天气状况</a:t>
                </a:r>
                <a:r>
                  <a:rPr lang="en-US" altLang="zh-CN" sz="2800" dirty="0">
                    <a:latin typeface="Times New Roman" panose="02020603050405020304" pitchFamily="18" charset="0"/>
                    <a:ea typeface="黑体" panose="02010609060101010101" charset="-122"/>
                    <a:cs typeface="Times New Roman" panose="02020603050405020304" pitchFamily="18" charset="0"/>
                  </a:rPr>
                  <a:t>-</a:t>
                </a:r>
                <a:r>
                  <a:rPr lang="zh-CN" altLang="en-US" sz="2800" dirty="0">
                    <a:latin typeface="Times New Roman" panose="02020603050405020304" pitchFamily="18" charset="0"/>
                    <a:ea typeface="黑体" panose="02010609060101010101" charset="-122"/>
                    <a:cs typeface="Times New Roman" panose="02020603050405020304" pitchFamily="18" charset="0"/>
                  </a:rPr>
                  <a:t>旅游出行等），可通过计算它们之间的协方差值来判断这组数据给出的二维变量是否存在关联关系：</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4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当协方差</a:t>
                </a:r>
                <a14:m>
                  <m:oMath xmlns:m="http://schemas.openxmlformats.org/officeDocument/2006/math">
                    <m:r>
                      <a:rPr lang="en-US" altLang="zh-CN" sz="2800" b="0" i="1" smtClean="0">
                        <a:solidFill>
                          <a:srgbClr val="FF0000"/>
                        </a:solidFill>
                        <a:latin typeface="Cambria Math" panose="02040503050406030204"/>
                        <a:ea typeface="黑体" panose="02010609060101010101" charset="-122"/>
                        <a:cs typeface="Times New Roman" panose="02020603050405020304" pitchFamily="18" charset="0"/>
                      </a:rPr>
                      <m:t>𝑐𝑜𝑣</m:t>
                    </m:r>
                    <m:d>
                      <m:dPr>
                        <m:ctrlPr>
                          <a:rPr lang="en-US" altLang="zh-CN" sz="2800" b="0" i="1" smtClean="0">
                            <a:solidFill>
                              <a:srgbClr val="FF0000"/>
                            </a:solidFill>
                            <a:latin typeface="Cambria Math" panose="02040503050406030204" pitchFamily="18" charset="0"/>
                            <a:ea typeface="黑体" panose="02010609060101010101" charset="-122"/>
                            <a:cs typeface="Times New Roman" panose="02020603050405020304" pitchFamily="18" charset="0"/>
                          </a:rPr>
                        </m:ctrlPr>
                      </m:dPr>
                      <m:e>
                        <m:r>
                          <a:rPr lang="en-US" altLang="zh-CN" sz="2800" b="0" i="1" smtClean="0">
                            <a:solidFill>
                              <a:srgbClr val="FF0000"/>
                            </a:solidFill>
                            <a:latin typeface="Cambria Math" panose="02040503050406030204"/>
                            <a:ea typeface="黑体" panose="02010609060101010101" charset="-122"/>
                            <a:cs typeface="Times New Roman" panose="02020603050405020304" pitchFamily="18" charset="0"/>
                          </a:rPr>
                          <m:t>𝑋</m:t>
                        </m:r>
                        <m:r>
                          <a:rPr lang="en-US" altLang="zh-CN" sz="2800" b="0" i="1" smtClean="0">
                            <a:solidFill>
                              <a:srgbClr val="FF0000"/>
                            </a:solidFill>
                            <a:latin typeface="Cambria Math" panose="02040503050406030204"/>
                            <a:ea typeface="黑体" panose="02010609060101010101" charset="-122"/>
                            <a:cs typeface="Times New Roman" panose="02020603050405020304" pitchFamily="18" charset="0"/>
                          </a:rPr>
                          <m:t>,</m:t>
                        </m:r>
                        <m:r>
                          <a:rPr lang="en-US" altLang="zh-CN" sz="2800" b="0" i="1" smtClean="0">
                            <a:solidFill>
                              <a:srgbClr val="FF0000"/>
                            </a:solidFill>
                            <a:latin typeface="Cambria Math" panose="02040503050406030204"/>
                            <a:ea typeface="黑体" panose="02010609060101010101" charset="-122"/>
                            <a:cs typeface="Times New Roman" panose="02020603050405020304" pitchFamily="18" charset="0"/>
                          </a:rPr>
                          <m:t>𝑌</m:t>
                        </m:r>
                      </m:e>
                    </m:d>
                    <m:r>
                      <a:rPr lang="en-US" altLang="zh-CN" sz="2800" b="0" i="1" smtClean="0">
                        <a:solidFill>
                          <a:srgbClr val="FF0000"/>
                        </a:solidFill>
                        <a:latin typeface="Cambria Math" panose="02040503050406030204"/>
                        <a:ea typeface="Cambria Math" panose="02040503050406030204"/>
                        <a:cs typeface="Times New Roman" panose="02020603050405020304" pitchFamily="18" charset="0"/>
                      </a:rPr>
                      <m:t>&gt;</m:t>
                    </m:r>
                    <m:r>
                      <a:rPr lang="en-US" altLang="zh-CN" sz="2800" b="0" i="1" smtClean="0">
                        <a:solidFill>
                          <a:srgbClr val="FF0000"/>
                        </a:solidFill>
                        <a:latin typeface="Cambria Math" panose="02040503050406030204"/>
                        <a:ea typeface="Cambria Math" panose="02040503050406030204"/>
                        <a:cs typeface="Times New Roman" panose="02020603050405020304" pitchFamily="18" charset="0"/>
                      </a:rPr>
                      <m:t>0</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时，称</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𝑋</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与</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𝑌</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solidFill>
                      <a:srgbClr val="FF0000"/>
                    </a:solidFill>
                    <a:latin typeface="Times New Roman" panose="02020603050405020304" pitchFamily="18" charset="0"/>
                    <a:ea typeface="黑体" panose="02010609060101010101" charset="-122"/>
                    <a:cs typeface="Times New Roman" panose="02020603050405020304" pitchFamily="18" charset="0"/>
                  </a:rPr>
                  <a:t>正相关</a:t>
                </a:r>
                <a:endParaRPr lang="en-US" altLang="zh-CN" sz="2800" dirty="0">
                  <a:solidFill>
                    <a:srgbClr val="FF0000"/>
                  </a:solidFill>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4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当协方差</a:t>
                </a:r>
                <a14:m>
                  <m:oMath xmlns:m="http://schemas.openxmlformats.org/officeDocument/2006/math">
                    <m:r>
                      <a:rPr lang="en-US" altLang="zh-CN" sz="2800" i="1" smtClean="0">
                        <a:solidFill>
                          <a:srgbClr val="FF0000"/>
                        </a:solidFill>
                        <a:latin typeface="Cambria Math" panose="02040503050406030204"/>
                        <a:ea typeface="黑体" panose="02010609060101010101" charset="-122"/>
                        <a:cs typeface="Times New Roman" panose="02020603050405020304" pitchFamily="18" charset="0"/>
                      </a:rPr>
                      <m:t>𝑐𝑜𝑣</m:t>
                    </m:r>
                    <m:d>
                      <m:dPr>
                        <m:ctrlPr>
                          <a:rPr lang="en-US" altLang="zh-CN" sz="2800" i="1">
                            <a:solidFill>
                              <a:srgbClr val="FF0000"/>
                            </a:solidFill>
                            <a:latin typeface="Cambria Math" panose="02040503050406030204" pitchFamily="18" charset="0"/>
                            <a:ea typeface="黑体" panose="02010609060101010101" charset="-122"/>
                            <a:cs typeface="Times New Roman" panose="02020603050405020304" pitchFamily="18" charset="0"/>
                          </a:rPr>
                        </m:ctrlPr>
                      </m:dPr>
                      <m:e>
                        <m:r>
                          <a:rPr lang="en-US" altLang="zh-CN" sz="2800" i="1">
                            <a:solidFill>
                              <a:srgbClr val="FF0000"/>
                            </a:solidFill>
                            <a:latin typeface="Cambria Math" panose="02040503050406030204"/>
                            <a:ea typeface="黑体" panose="02010609060101010101" charset="-122"/>
                            <a:cs typeface="Times New Roman" panose="02020603050405020304" pitchFamily="18" charset="0"/>
                          </a:rPr>
                          <m:t>𝑋</m:t>
                        </m:r>
                        <m:r>
                          <a:rPr lang="en-US" altLang="zh-CN" sz="2800" i="1">
                            <a:solidFill>
                              <a:srgbClr val="FF0000"/>
                            </a:solidFill>
                            <a:latin typeface="Cambria Math" panose="02040503050406030204"/>
                            <a:ea typeface="黑体" panose="02010609060101010101" charset="-122"/>
                            <a:cs typeface="Times New Roman" panose="02020603050405020304" pitchFamily="18" charset="0"/>
                          </a:rPr>
                          <m:t>,</m:t>
                        </m:r>
                        <m:r>
                          <a:rPr lang="en-US" altLang="zh-CN" sz="2800" i="1">
                            <a:solidFill>
                              <a:srgbClr val="FF0000"/>
                            </a:solidFill>
                            <a:latin typeface="Cambria Math" panose="02040503050406030204"/>
                            <a:ea typeface="黑体" panose="02010609060101010101" charset="-122"/>
                            <a:cs typeface="Times New Roman" panose="02020603050405020304" pitchFamily="18" charset="0"/>
                          </a:rPr>
                          <m:t>𝑌</m:t>
                        </m:r>
                      </m:e>
                    </m:d>
                    <m:r>
                      <a:rPr lang="en-US" altLang="zh-CN" sz="2800" i="1" smtClean="0">
                        <a:solidFill>
                          <a:srgbClr val="FF0000"/>
                        </a:solidFill>
                        <a:latin typeface="Cambria Math" panose="02040503050406030204"/>
                        <a:ea typeface="Cambria Math" panose="02040503050406030204"/>
                        <a:cs typeface="Times New Roman" panose="02020603050405020304" pitchFamily="18" charset="0"/>
                      </a:rPr>
                      <m:t>&lt;</m:t>
                    </m:r>
                    <m:r>
                      <a:rPr lang="en-US" altLang="zh-CN" sz="2800" i="1">
                        <a:solidFill>
                          <a:srgbClr val="FF0000"/>
                        </a:solidFill>
                        <a:latin typeface="Cambria Math" panose="02040503050406030204"/>
                        <a:ea typeface="Cambria Math" panose="02040503050406030204"/>
                        <a:cs typeface="Times New Roman" panose="02020603050405020304" pitchFamily="18" charset="0"/>
                      </a:rPr>
                      <m:t>0</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时，称</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𝑋</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与</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𝑌</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solidFill>
                      <a:srgbClr val="FF0000"/>
                    </a:solidFill>
                    <a:latin typeface="Times New Roman" panose="02020603050405020304" pitchFamily="18" charset="0"/>
                    <a:ea typeface="黑体" panose="02010609060101010101" charset="-122"/>
                    <a:cs typeface="Times New Roman" panose="02020603050405020304" pitchFamily="18" charset="0"/>
                  </a:rPr>
                  <a:t>负相关</a:t>
                </a:r>
                <a:endParaRPr lang="zh-CN" altLang="en-US" sz="2800" dirty="0">
                  <a:solidFill>
                    <a:srgbClr val="FF0000"/>
                  </a:solidFill>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4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当协方差</a:t>
                </a:r>
                <a14:m>
                  <m:oMath xmlns:m="http://schemas.openxmlformats.org/officeDocument/2006/math">
                    <m:r>
                      <a:rPr lang="en-US" altLang="zh-CN" sz="2800" i="1" smtClean="0">
                        <a:solidFill>
                          <a:srgbClr val="FF0000"/>
                        </a:solidFill>
                        <a:latin typeface="Cambria Math" panose="02040503050406030204"/>
                        <a:ea typeface="黑体" panose="02010609060101010101" charset="-122"/>
                        <a:cs typeface="Times New Roman" panose="02020603050405020304" pitchFamily="18" charset="0"/>
                      </a:rPr>
                      <m:t>𝑐𝑜𝑣</m:t>
                    </m:r>
                    <m:d>
                      <m:dPr>
                        <m:ctrlPr>
                          <a:rPr lang="en-US" altLang="zh-CN" sz="2800" i="1">
                            <a:solidFill>
                              <a:srgbClr val="FF0000"/>
                            </a:solidFill>
                            <a:latin typeface="Cambria Math" panose="02040503050406030204" pitchFamily="18" charset="0"/>
                            <a:ea typeface="黑体" panose="02010609060101010101" charset="-122"/>
                            <a:cs typeface="Times New Roman" panose="02020603050405020304" pitchFamily="18" charset="0"/>
                          </a:rPr>
                        </m:ctrlPr>
                      </m:dPr>
                      <m:e>
                        <m:r>
                          <a:rPr lang="en-US" altLang="zh-CN" sz="2800" i="1">
                            <a:solidFill>
                              <a:srgbClr val="FF0000"/>
                            </a:solidFill>
                            <a:latin typeface="Cambria Math" panose="02040503050406030204"/>
                            <a:ea typeface="黑体" panose="02010609060101010101" charset="-122"/>
                            <a:cs typeface="Times New Roman" panose="02020603050405020304" pitchFamily="18" charset="0"/>
                          </a:rPr>
                          <m:t>𝑋</m:t>
                        </m:r>
                        <m:r>
                          <a:rPr lang="en-US" altLang="zh-CN" sz="2800" i="1">
                            <a:solidFill>
                              <a:srgbClr val="FF0000"/>
                            </a:solidFill>
                            <a:latin typeface="Cambria Math" panose="02040503050406030204"/>
                            <a:ea typeface="黑体" panose="02010609060101010101" charset="-122"/>
                            <a:cs typeface="Times New Roman" panose="02020603050405020304" pitchFamily="18" charset="0"/>
                          </a:rPr>
                          <m:t>,</m:t>
                        </m:r>
                        <m:r>
                          <a:rPr lang="en-US" altLang="zh-CN" sz="2800" i="1">
                            <a:solidFill>
                              <a:srgbClr val="FF0000"/>
                            </a:solidFill>
                            <a:latin typeface="Cambria Math" panose="02040503050406030204"/>
                            <a:ea typeface="黑体" panose="02010609060101010101" charset="-122"/>
                            <a:cs typeface="Times New Roman" panose="02020603050405020304" pitchFamily="18" charset="0"/>
                          </a:rPr>
                          <m:t>𝑌</m:t>
                        </m:r>
                      </m:e>
                    </m:d>
                    <m:r>
                      <a:rPr lang="en-US" altLang="zh-CN" sz="2800" i="1" smtClean="0">
                        <a:solidFill>
                          <a:srgbClr val="FF0000"/>
                        </a:solidFill>
                        <a:latin typeface="Cambria Math" panose="02040503050406030204"/>
                        <a:ea typeface="Cambria Math" panose="02040503050406030204"/>
                        <a:cs typeface="Times New Roman" panose="02020603050405020304" pitchFamily="18" charset="0"/>
                      </a:rPr>
                      <m:t>=</m:t>
                    </m:r>
                    <m:r>
                      <a:rPr lang="en-US" altLang="zh-CN" sz="2800" i="1">
                        <a:solidFill>
                          <a:srgbClr val="FF0000"/>
                        </a:solidFill>
                        <a:latin typeface="Cambria Math" panose="02040503050406030204"/>
                        <a:ea typeface="Cambria Math" panose="02040503050406030204"/>
                        <a:cs typeface="Times New Roman" panose="02020603050405020304" pitchFamily="18" charset="0"/>
                      </a:rPr>
                      <m:t>0</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时，称</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𝑋</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与</a:t>
                </a:r>
                <a14:m>
                  <m:oMath xmlns:m="http://schemas.openxmlformats.org/officeDocument/2006/math">
                    <m:r>
                      <a:rPr lang="en-US" altLang="zh-CN" sz="2800" i="1">
                        <a:latin typeface="Cambria Math" panose="02040503050406030204"/>
                        <a:ea typeface="黑体" panose="02010609060101010101" charset="-122"/>
                        <a:cs typeface="Times New Roman" panose="02020603050405020304" pitchFamily="18" charset="0"/>
                      </a:rPr>
                      <m:t>𝑌</m:t>
                    </m:r>
                    <m:r>
                      <a:rPr lang="en-US" altLang="zh-CN" sz="2800" i="1">
                        <a:latin typeface="Cambria Math" panose="02040503050406030204"/>
                        <a:ea typeface="黑体" panose="02010609060101010101" charset="-122"/>
                        <a:cs typeface="Times New Roman" panose="02020603050405020304" pitchFamily="18" charset="0"/>
                      </a:rPr>
                      <m:t> </m:t>
                    </m:r>
                  </m:oMath>
                </a14:m>
                <a:r>
                  <a:rPr lang="zh-CN" altLang="en-US" sz="2800" dirty="0">
                    <a:solidFill>
                      <a:srgbClr val="FF0000"/>
                    </a:solidFill>
                    <a:latin typeface="Times New Roman" panose="02020603050405020304" pitchFamily="18" charset="0"/>
                    <a:ea typeface="黑体" panose="02010609060101010101" charset="-122"/>
                    <a:cs typeface="Times New Roman" panose="02020603050405020304" pitchFamily="18" charset="0"/>
                  </a:rPr>
                  <a:t>不相关</a:t>
                </a:r>
                <a:endParaRPr lang="en-US" altLang="zh-CN" sz="2800" dirty="0">
                  <a:solidFill>
                    <a:srgbClr val="FF000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40000"/>
                  </a:lnSpc>
                </a:pPr>
                <a:r>
                  <a:rPr lang="en-US" altLang="zh-CN" sz="2800" dirty="0">
                    <a:solidFill>
                      <a:srgbClr val="FF0000"/>
                    </a:solidFill>
                    <a:latin typeface="Times New Roman" panose="02020603050405020304" pitchFamily="18" charset="0"/>
                    <a:ea typeface="黑体" panose="02010609060101010101" charset="-122"/>
                    <a:cs typeface="Times New Roman" panose="02020603050405020304" pitchFamily="18" charset="0"/>
                  </a:rPr>
                  <a:t>                               </a:t>
                </a:r>
                <a:r>
                  <a:rPr lang="zh-CN" altLang="en-US" sz="2800" dirty="0">
                    <a:latin typeface="Times New Roman" panose="02020603050405020304" pitchFamily="18" charset="0"/>
                    <a:ea typeface="黑体" panose="02010609060101010101" charset="-122"/>
                    <a:cs typeface="Times New Roman" panose="02020603050405020304" pitchFamily="18" charset="0"/>
                  </a:rPr>
                  <a:t>（线性意义下，与“独立”不同）</a:t>
                </a:r>
                <a:endParaRPr lang="zh-CN" altLang="en-US" sz="2800" dirty="0">
                  <a:latin typeface="Times New Roman" panose="02020603050405020304" pitchFamily="18" charset="0"/>
                  <a:ea typeface="黑体" panose="02010609060101010101"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557212" y="1092800"/>
                <a:ext cx="8029575" cy="4847224"/>
              </a:xfrm>
              <a:prstGeom prst="rect">
                <a:avLst/>
              </a:prstGeom>
              <a:blipFill rotWithShape="1">
                <a:blip r:embed="rId1"/>
                <a:stretch>
                  <a:fillRect l="-4" t="-12" r="-1135" b="5"/>
                </a:stretch>
              </a:blipFill>
            </p:spPr>
            <p:txBody>
              <a:bodyPr/>
              <a:lstStyle/>
              <a:p>
                <a:r>
                  <a:rPr lang="zh-CN" altLang="en-US">
                    <a:noFill/>
                  </a:rPr>
                  <a:t> </a:t>
                </a:r>
              </a:p>
            </p:txBody>
          </p:sp>
        </mc:Fallback>
      </mc:AlternateContent>
      <p:sp>
        <p:nvSpPr>
          <p:cNvPr id="6"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主成分分析：协方差例子</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2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25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1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25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1000"/>
                                        <p:tgtEl>
                                          <p:spTgt spid="2">
                                            <p:txEl>
                                              <p:pRg st="3" end="3"/>
                                            </p:txEl>
                                          </p:spTgt>
                                        </p:tgtEl>
                                      </p:cBhvr>
                                    </p:animEffect>
                                  </p:childTnLst>
                                </p:cTn>
                              </p:par>
                            </p:childTnLst>
                          </p:cTn>
                        </p:par>
                        <p:par>
                          <p:cTn id="23" fill="hold">
                            <p:stCondLst>
                              <p:cond delay="1250"/>
                            </p:stCondLst>
                            <p:childTnLst>
                              <p:par>
                                <p:cTn id="24" presetID="22" presetClass="entr" presetSubtype="1" fill="hold" nodeType="afterEffect">
                                  <p:stCondLst>
                                    <p:cond delay="25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up)">
                                      <p:cBhvr>
                                        <p:cTn id="26" dur="7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9431" y="1191321"/>
            <a:ext cx="7794523" cy="2595839"/>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我们可通过</a:t>
            </a:r>
            <a:r>
              <a:rPr lang="zh-CN" altLang="en-US" sz="2800" dirty="0">
                <a:solidFill>
                  <a:srgbClr val="FF0000"/>
                </a:solidFill>
                <a:latin typeface="Times New Roman" panose="02020603050405020304" pitchFamily="18" charset="0"/>
                <a:ea typeface="黑体" panose="02010609060101010101" charset="-122"/>
                <a:cs typeface="Times New Roman" panose="02020603050405020304" pitchFamily="18" charset="0"/>
              </a:rPr>
              <a:t>皮尔逊相关系数</a:t>
            </a:r>
            <a:r>
              <a:rPr lang="zh-CN" altLang="en-US" sz="2800" dirty="0">
                <a:latin typeface="Times New Roman" panose="02020603050405020304" pitchFamily="18" charset="0"/>
                <a:ea typeface="黑体" panose="02010609060101010101" charset="-122"/>
                <a:cs typeface="Times New Roman" panose="02020603050405020304" pitchFamily="18" charset="0"/>
              </a:rPr>
              <a:t>（</a:t>
            </a:r>
            <a:r>
              <a:rPr lang="en-US" altLang="zh-CN" sz="2800" dirty="0">
                <a:latin typeface="Times New Roman" panose="02020603050405020304" pitchFamily="18" charset="0"/>
                <a:ea typeface="黑体" panose="02010609060101010101" charset="-122"/>
                <a:cs typeface="Times New Roman" panose="02020603050405020304" pitchFamily="18" charset="0"/>
              </a:rPr>
              <a:t>Pearson Correlation coefficient </a:t>
            </a:r>
            <a:r>
              <a:rPr lang="zh-CN" altLang="en-US" sz="2800" dirty="0">
                <a:latin typeface="Times New Roman" panose="02020603050405020304" pitchFamily="18" charset="0"/>
                <a:ea typeface="黑体" panose="02010609060101010101" charset="-122"/>
                <a:cs typeface="Times New Roman" panose="02020603050405020304" pitchFamily="18" charset="0"/>
              </a:rPr>
              <a:t>）将两组变量之间的关联度规整到一定的取值范围内。</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皮尔逊相关系数定义如下：</a:t>
            </a:r>
            <a:endParaRPr lang="zh-CN" altLang="en-US" sz="2800" dirty="0">
              <a:latin typeface="Times New Roman" panose="02020603050405020304" pitchFamily="18" charset="0"/>
              <a:ea typeface="黑体" panose="02010609060101010101"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矩形 6"/>
              <p:cNvSpPr/>
              <p:nvPr/>
            </p:nvSpPr>
            <p:spPr>
              <a:xfrm>
                <a:off x="1806721" y="4025636"/>
                <a:ext cx="5880712" cy="9508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400" b="0" i="1" kern="0" smtClean="0">
                          <a:solidFill>
                            <a:srgbClr val="0070C0"/>
                          </a:solidFill>
                          <a:latin typeface="Cambria Math" panose="02040503050406030204" pitchFamily="18" charset="0"/>
                          <a:cs typeface="Times New Roman" panose="02020603050405020304" pitchFamily="18" charset="0"/>
                        </a:rPr>
                        <m:t>𝑐𝑜𝑟𝑟</m:t>
                      </m:r>
                      <m:d>
                        <m:dPr>
                          <m:ctrlPr>
                            <a:rPr lang="en-US" altLang="zh-CN" sz="2400" i="1" kern="0" smtClean="0">
                              <a:solidFill>
                                <a:srgbClr val="0070C0"/>
                              </a:solidFill>
                              <a:latin typeface="Cambria Math" panose="02040503050406030204" pitchFamily="18" charset="0"/>
                              <a:cs typeface="Times New Roman" panose="02020603050405020304" pitchFamily="18" charset="0"/>
                            </a:rPr>
                          </m:ctrlPr>
                        </m:dPr>
                        <m:e>
                          <m:r>
                            <a:rPr lang="en-US" altLang="zh-CN" sz="2400" b="0" i="1" kern="0" smtClean="0">
                              <a:solidFill>
                                <a:srgbClr val="0070C0"/>
                              </a:solidFill>
                              <a:latin typeface="Cambria Math" panose="02040503050406030204" pitchFamily="18" charset="0"/>
                              <a:cs typeface="Times New Roman" panose="02020603050405020304" pitchFamily="18" charset="0"/>
                            </a:rPr>
                            <m:t>𝑋</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𝑌</m:t>
                          </m:r>
                        </m:e>
                      </m:d>
                      <m:r>
                        <a:rPr lang="en-US" altLang="zh-CN" sz="2400" b="0" i="1" kern="0" smtClean="0">
                          <a:solidFill>
                            <a:srgbClr val="0070C0"/>
                          </a:solidFill>
                          <a:latin typeface="Cambria Math" panose="02040503050406030204" pitchFamily="18" charset="0"/>
                          <a:cs typeface="Times New Roman" panose="02020603050405020304" pitchFamily="18" charset="0"/>
                        </a:rPr>
                        <m:t>=</m:t>
                      </m:r>
                      <m:f>
                        <m:fPr>
                          <m:ctrlPr>
                            <a:rPr lang="en-US" altLang="zh-CN" sz="2400" i="1" kern="0" smtClean="0">
                              <a:solidFill>
                                <a:srgbClr val="0070C0"/>
                              </a:solidFill>
                              <a:latin typeface="Cambria Math" panose="02040503050406030204" pitchFamily="18" charset="0"/>
                              <a:cs typeface="Times New Roman" panose="02020603050405020304" pitchFamily="18" charset="0"/>
                            </a:rPr>
                          </m:ctrlPr>
                        </m:fPr>
                        <m:num>
                          <m:r>
                            <a:rPr lang="en-US" altLang="zh-CN" sz="2400" b="0" i="1" kern="0" smtClean="0">
                              <a:solidFill>
                                <a:srgbClr val="0070C0"/>
                              </a:solidFill>
                              <a:latin typeface="Cambria Math" panose="02040503050406030204" pitchFamily="18" charset="0"/>
                              <a:cs typeface="Times New Roman" panose="02020603050405020304" pitchFamily="18" charset="0"/>
                            </a:rPr>
                            <m:t>𝐶𝑜𝑣</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𝑋</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𝑌</m:t>
                          </m:r>
                          <m:r>
                            <a:rPr lang="en-US" altLang="zh-CN" sz="2400" b="0" i="1" kern="0" smtClean="0">
                              <a:solidFill>
                                <a:srgbClr val="0070C0"/>
                              </a:solidFill>
                              <a:latin typeface="Cambria Math" panose="02040503050406030204" pitchFamily="18" charset="0"/>
                              <a:cs typeface="Times New Roman" panose="02020603050405020304" pitchFamily="18" charset="0"/>
                            </a:rPr>
                            <m:t>)</m:t>
                          </m:r>
                        </m:num>
                        <m:den>
                          <m:rad>
                            <m:radPr>
                              <m:degHide m:val="on"/>
                              <m:ctrlPr>
                                <a:rPr lang="en-US" altLang="zh-CN" sz="2400" i="1" kern="0" smtClean="0">
                                  <a:solidFill>
                                    <a:srgbClr val="0070C0"/>
                                  </a:solidFill>
                                  <a:latin typeface="Cambria Math" panose="02040503050406030204" pitchFamily="18" charset="0"/>
                                  <a:cs typeface="Times New Roman" panose="02020603050405020304" pitchFamily="18" charset="0"/>
                                </a:rPr>
                              </m:ctrlPr>
                            </m:radPr>
                            <m:deg/>
                            <m:e>
                              <m:r>
                                <a:rPr lang="en-US" altLang="zh-CN" sz="2400" b="0" i="1" kern="0" smtClean="0">
                                  <a:solidFill>
                                    <a:srgbClr val="0070C0"/>
                                  </a:solidFill>
                                  <a:latin typeface="Cambria Math" panose="02040503050406030204" pitchFamily="18" charset="0"/>
                                  <a:cs typeface="Times New Roman" panose="02020603050405020304" pitchFamily="18" charset="0"/>
                                </a:rPr>
                                <m:t>𝑉𝑎𝑟</m:t>
                              </m:r>
                              <m:d>
                                <m:dPr>
                                  <m:ctrlPr>
                                    <a:rPr lang="en-US" altLang="zh-CN" sz="2400" i="1" kern="0" smtClean="0">
                                      <a:solidFill>
                                        <a:srgbClr val="0070C0"/>
                                      </a:solidFill>
                                      <a:latin typeface="Cambria Math" panose="02040503050406030204" pitchFamily="18" charset="0"/>
                                      <a:cs typeface="Times New Roman" panose="02020603050405020304" pitchFamily="18" charset="0"/>
                                    </a:rPr>
                                  </m:ctrlPr>
                                </m:dPr>
                                <m:e>
                                  <m:r>
                                    <a:rPr lang="en-US" altLang="zh-CN" sz="2400" b="0" i="1" kern="0" smtClean="0">
                                      <a:solidFill>
                                        <a:srgbClr val="0070C0"/>
                                      </a:solidFill>
                                      <a:latin typeface="Cambria Math" panose="02040503050406030204" pitchFamily="18" charset="0"/>
                                      <a:cs typeface="Times New Roman" panose="02020603050405020304" pitchFamily="18" charset="0"/>
                                    </a:rPr>
                                    <m:t>𝑋</m:t>
                                  </m:r>
                                </m:e>
                              </m:d>
                              <m:r>
                                <a:rPr lang="en-US" altLang="zh-CN" sz="2400" b="0" i="1" kern="0" smtClean="0">
                                  <a:solidFill>
                                    <a:srgbClr val="0070C0"/>
                                  </a:solidFill>
                                  <a:latin typeface="Cambria Math" panose="02040503050406030204" pitchFamily="18" charset="0"/>
                                  <a:cs typeface="Times New Roman" panose="02020603050405020304" pitchFamily="18" charset="0"/>
                                </a:rPr>
                                <m:t>𝑉𝑎𝑟</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𝑌</m:t>
                              </m:r>
                              <m:r>
                                <a:rPr lang="en-US" altLang="zh-CN" sz="2400" b="0" i="1" kern="0" smtClean="0">
                                  <a:solidFill>
                                    <a:srgbClr val="0070C0"/>
                                  </a:solidFill>
                                  <a:latin typeface="Cambria Math" panose="02040503050406030204" pitchFamily="18" charset="0"/>
                                  <a:cs typeface="Times New Roman" panose="02020603050405020304" pitchFamily="18" charset="0"/>
                                </a:rPr>
                                <m:t>)</m:t>
                              </m:r>
                            </m:e>
                          </m:rad>
                        </m:den>
                      </m:f>
                      <m:r>
                        <a:rPr lang="en-US" altLang="zh-CN" sz="2400" b="0" i="1" kern="0" smtClean="0">
                          <a:solidFill>
                            <a:srgbClr val="0070C0"/>
                          </a:solidFill>
                          <a:latin typeface="Cambria Math" panose="02040503050406030204" pitchFamily="18" charset="0"/>
                          <a:cs typeface="Times New Roman" panose="02020603050405020304" pitchFamily="18" charset="0"/>
                        </a:rPr>
                        <m:t>=</m:t>
                      </m:r>
                      <m:f>
                        <m:fPr>
                          <m:ctrlPr>
                            <a:rPr lang="en-US" altLang="zh-CN" sz="2400" i="1" kern="0">
                              <a:solidFill>
                                <a:srgbClr val="0070C0"/>
                              </a:solidFill>
                              <a:latin typeface="Cambria Math" panose="02040503050406030204" pitchFamily="18" charset="0"/>
                              <a:cs typeface="Times New Roman" panose="02020603050405020304" pitchFamily="18" charset="0"/>
                            </a:rPr>
                          </m:ctrlPr>
                        </m:fPr>
                        <m:num>
                          <m:r>
                            <a:rPr lang="en-US" altLang="zh-CN" sz="2400" b="0" i="1" kern="0">
                              <a:solidFill>
                                <a:srgbClr val="0070C0"/>
                              </a:solidFill>
                              <a:latin typeface="Cambria Math" panose="02040503050406030204" pitchFamily="18" charset="0"/>
                              <a:cs typeface="Times New Roman" panose="02020603050405020304" pitchFamily="18" charset="0"/>
                            </a:rPr>
                            <m:t>𝐶𝑜𝑣</m:t>
                          </m:r>
                          <m:r>
                            <a:rPr lang="en-US" altLang="zh-CN" sz="2400" b="0" i="1" kern="0">
                              <a:solidFill>
                                <a:srgbClr val="0070C0"/>
                              </a:solidFill>
                              <a:latin typeface="Cambria Math" panose="02040503050406030204" pitchFamily="18" charset="0"/>
                              <a:cs typeface="Times New Roman" panose="02020603050405020304" pitchFamily="18" charset="0"/>
                            </a:rPr>
                            <m:t>(</m:t>
                          </m:r>
                          <m:r>
                            <a:rPr lang="en-US" altLang="zh-CN" sz="2400" b="0" i="1" kern="0">
                              <a:solidFill>
                                <a:srgbClr val="0070C0"/>
                              </a:solidFill>
                              <a:latin typeface="Cambria Math" panose="02040503050406030204" pitchFamily="18" charset="0"/>
                              <a:cs typeface="Times New Roman" panose="02020603050405020304" pitchFamily="18" charset="0"/>
                            </a:rPr>
                            <m:t>𝑋</m:t>
                          </m:r>
                          <m:r>
                            <a:rPr lang="en-US" altLang="zh-CN" sz="2400" b="0" i="1" kern="0">
                              <a:solidFill>
                                <a:srgbClr val="0070C0"/>
                              </a:solidFill>
                              <a:latin typeface="Cambria Math" panose="02040503050406030204" pitchFamily="18" charset="0"/>
                              <a:cs typeface="Times New Roman" panose="02020603050405020304" pitchFamily="18" charset="0"/>
                            </a:rPr>
                            <m:t>,</m:t>
                          </m:r>
                          <m:r>
                            <a:rPr lang="en-US" altLang="zh-CN" sz="2400" b="0" i="1" kern="0">
                              <a:solidFill>
                                <a:srgbClr val="0070C0"/>
                              </a:solidFill>
                              <a:latin typeface="Cambria Math" panose="02040503050406030204" pitchFamily="18" charset="0"/>
                              <a:cs typeface="Times New Roman" panose="02020603050405020304" pitchFamily="18" charset="0"/>
                            </a:rPr>
                            <m:t>𝑌</m:t>
                          </m:r>
                          <m:r>
                            <a:rPr lang="en-US" altLang="zh-CN" sz="2400" b="0" i="1" kern="0">
                              <a:solidFill>
                                <a:srgbClr val="0070C0"/>
                              </a:solidFill>
                              <a:latin typeface="Cambria Math" panose="02040503050406030204" pitchFamily="18" charset="0"/>
                              <a:cs typeface="Times New Roman" panose="02020603050405020304" pitchFamily="18" charset="0"/>
                            </a:rPr>
                            <m:t>)</m:t>
                          </m:r>
                        </m:num>
                        <m:den>
                          <m:sSub>
                            <m:sSubPr>
                              <m:ctrlPr>
                                <a:rPr lang="en-US" altLang="zh-CN" sz="2400" i="1" kern="0" smtClean="0">
                                  <a:solidFill>
                                    <a:srgbClr val="0070C0"/>
                                  </a:solidFill>
                                  <a:latin typeface="Cambria Math" panose="02040503050406030204" pitchFamily="18" charset="0"/>
                                  <a:cs typeface="Times New Roman" panose="02020603050405020304" pitchFamily="18" charset="0"/>
                                </a:rPr>
                              </m:ctrlPr>
                            </m:sSubPr>
                            <m:e>
                              <m:r>
                                <a:rPr lang="zh-CN" altLang="en-US" sz="2400" b="0" i="1" kern="0" smtClean="0">
                                  <a:solidFill>
                                    <a:srgbClr val="0070C0"/>
                                  </a:solidFill>
                                  <a:latin typeface="Cambria Math" panose="02040503050406030204" pitchFamily="18" charset="0"/>
                                  <a:cs typeface="Times New Roman" panose="02020603050405020304" pitchFamily="18" charset="0"/>
                                </a:rPr>
                                <m:t>𝜎</m:t>
                              </m:r>
                            </m:e>
                            <m:sub>
                              <m:r>
                                <a:rPr lang="en-US" altLang="zh-CN" sz="2400" b="0" i="1" kern="0" smtClean="0">
                                  <a:solidFill>
                                    <a:srgbClr val="0070C0"/>
                                  </a:solidFill>
                                  <a:latin typeface="Cambria Math" panose="02040503050406030204" pitchFamily="18" charset="0"/>
                                  <a:cs typeface="Times New Roman" panose="02020603050405020304" pitchFamily="18" charset="0"/>
                                </a:rPr>
                                <m:t>𝑥</m:t>
                              </m:r>
                            </m:sub>
                          </m:sSub>
                          <m:sSub>
                            <m:sSubPr>
                              <m:ctrlPr>
                                <a:rPr lang="en-US" altLang="zh-CN" sz="2400" i="1" kern="0" smtClean="0">
                                  <a:solidFill>
                                    <a:srgbClr val="0070C0"/>
                                  </a:solidFill>
                                  <a:latin typeface="Cambria Math" panose="02040503050406030204" pitchFamily="18" charset="0"/>
                                  <a:cs typeface="Times New Roman" panose="02020603050405020304" pitchFamily="18" charset="0"/>
                                </a:rPr>
                              </m:ctrlPr>
                            </m:sSubPr>
                            <m:e>
                              <m:r>
                                <a:rPr lang="zh-CN" altLang="en-US" sz="2400" b="0" i="1" kern="0" smtClean="0">
                                  <a:solidFill>
                                    <a:srgbClr val="0070C0"/>
                                  </a:solidFill>
                                  <a:latin typeface="Cambria Math" panose="02040503050406030204" pitchFamily="18" charset="0"/>
                                  <a:cs typeface="Times New Roman" panose="02020603050405020304" pitchFamily="18" charset="0"/>
                                </a:rPr>
                                <m:t>𝜎</m:t>
                              </m:r>
                            </m:e>
                            <m:sub>
                              <m:r>
                                <a:rPr lang="en-US" altLang="zh-CN" sz="2400" b="0" i="1" kern="0" smtClean="0">
                                  <a:solidFill>
                                    <a:srgbClr val="0070C0"/>
                                  </a:solidFill>
                                  <a:latin typeface="Cambria Math" panose="02040503050406030204" pitchFamily="18" charset="0"/>
                                  <a:cs typeface="Times New Roman" panose="02020603050405020304" pitchFamily="18" charset="0"/>
                                </a:rPr>
                                <m:t>𝑦</m:t>
                              </m:r>
                            </m:sub>
                          </m:sSub>
                        </m:den>
                      </m:f>
                    </m:oMath>
                  </m:oMathPara>
                </a14:m>
                <a:endParaRPr lang="zh-CN" altLang="en-US" sz="2400" i="1" dirty="0"/>
              </a:p>
            </p:txBody>
          </p:sp>
        </mc:Choice>
        <mc:Fallback>
          <p:sp>
            <p:nvSpPr>
              <p:cNvPr id="7" name="矩形 6"/>
              <p:cNvSpPr>
                <a:spLocks noRot="1" noChangeAspect="1" noMove="1" noResize="1" noEditPoints="1" noAdjustHandles="1" noChangeArrowheads="1" noChangeShapeType="1" noTextEdit="1"/>
              </p:cNvSpPr>
              <p:nvPr/>
            </p:nvSpPr>
            <p:spPr>
              <a:xfrm>
                <a:off x="1806721" y="4025636"/>
                <a:ext cx="5880712" cy="950838"/>
              </a:xfrm>
              <a:prstGeom prst="rect">
                <a:avLst/>
              </a:prstGeom>
              <a:blipFill rotWithShape="1">
                <a:blip r:embed="rId1"/>
                <a:stretch>
                  <a:fillRect l="-2" t="-39" r="2" b="65"/>
                </a:stretch>
              </a:blipFill>
            </p:spPr>
            <p:txBody>
              <a:bodyPr/>
              <a:lstStyle/>
              <a:p>
                <a:r>
                  <a:rPr lang="zh-CN" altLang="en-US">
                    <a:noFill/>
                  </a:rPr>
                  <a:t> </a:t>
                </a:r>
              </a:p>
            </p:txBody>
          </p:sp>
        </mc:Fallback>
      </mc:AlternateContent>
      <p:sp>
        <p:nvSpPr>
          <p:cNvPr id="8"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主成分分析：从协方差到相关系数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42"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ppt_x</p:attrName>
                                        </p:attrNameLst>
                                      </p:cBhvr>
                                      <p:tavLst>
                                        <p:tav tm="0">
                                          <p:val>
                                            <p:strVal val="#ppt_x"/>
                                          </p:val>
                                        </p:tav>
                                        <p:tav tm="100000">
                                          <p:val>
                                            <p:strVal val="#ppt_x"/>
                                          </p:val>
                                        </p:tav>
                                      </p:tavLst>
                                    </p:anim>
                                    <p:anim calcmode="lin" valueType="num">
                                      <p:cBhvr>
                                        <p:cTn id="1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486698" y="1320878"/>
              <a:ext cx="8259096" cy="4777580"/>
            </p:xfrm>
            <a:graphic>
              <a:graphicData uri="http://schemas.openxmlformats.org/drawingml/2006/table">
                <a:tbl>
                  <a:tblPr firstRow="1" bandRow="1">
                    <a:tableStyleId>{5C22544A-7EE6-4342-B048-85BDC9FD1C3A}</a:tableStyleId>
                  </a:tblPr>
                  <a:tblGrid>
                    <a:gridCol w="354751"/>
                    <a:gridCol w="797437"/>
                    <a:gridCol w="830004"/>
                    <a:gridCol w="1111612"/>
                    <a:gridCol w="1074559"/>
                    <a:gridCol w="2741977"/>
                    <a:gridCol w="1348756"/>
                  </a:tblGrid>
                  <a:tr h="713213">
                    <a:tc>
                      <a:txBody>
                        <a:bodyPr/>
                        <a:lstStyle/>
                        <a:p>
                          <a:pPr algn="ctr"/>
                          <a:r>
                            <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编号</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𝒙</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𝒚</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𝒙</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𝑿</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𝒚</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𝒀</m:t>
                                    </m:r>
                                  </m:e>
                                </m:d>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𝒙</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𝑿</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𝒚</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𝒀</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600" b="1" i="0" kern="0" smtClean="0">
                                    <a:solidFill>
                                      <a:srgbClr val="0070C0"/>
                                    </a:solidFill>
                                    <a:latin typeface="Cambria Math" panose="02040503050406030204"/>
                                    <a:ea typeface="微软雅黑" panose="020B0503020204020204" pitchFamily="34" charset="-122"/>
                                    <a:cs typeface="Times New Roman" panose="02020603050405020304" pitchFamily="18" charset="0"/>
                                  </a:rPr>
                                  <m:t>𝐜𝐨𝐫𝐫</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0" kern="0" smtClean="0">
                                        <a:solidFill>
                                          <a:srgbClr val="0070C0"/>
                                        </a:solidFill>
                                        <a:latin typeface="Cambria Math" panose="02040503050406030204"/>
                                        <a:ea typeface="微软雅黑" panose="020B0503020204020204" pitchFamily="34" charset="-122"/>
                                        <a:cs typeface="Times New Roman" panose="02020603050405020304" pitchFamily="18" charset="0"/>
                                      </a:rPr>
                                      <m:t>𝐗</m:t>
                                    </m:r>
                                    <m:r>
                                      <a:rPr lang="en-US" altLang="zh-CN" sz="1600" b="1" i="0"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0" kern="0" smtClean="0">
                                        <a:solidFill>
                                          <a:srgbClr val="0070C0"/>
                                        </a:solidFill>
                                        <a:latin typeface="Cambria Math" panose="02040503050406030204"/>
                                        <a:ea typeface="微软雅黑" panose="020B0503020204020204" pitchFamily="34" charset="-122"/>
                                        <a:cs typeface="Times New Roman" panose="02020603050405020304" pitchFamily="18" charset="0"/>
                                      </a:rPr>
                                      <m:t>𝐘</m:t>
                                    </m:r>
                                  </m:e>
                                </m:d>
                              </m:oMath>
                            </m:oMathPara>
                          </a14:m>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8495">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-8.33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marL="0" algn="ctr" defTabSz="685800" rtl="0" eaLnBrk="1" latinLnBrk="0" hangingPunct="1"/>
                          <a:endParaRPr lang="en-US" altLang="zh-CN" sz="1600" b="0" kern="12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marL="0" algn="ctr" defTabSz="685800" rtl="0" eaLnBrk="1" latinLnBrk="0" hangingPunct="1"/>
                          <a:r>
                            <a:rPr lang="en-US" altLang="zh-CN" sz="1800" b="0" kern="1200" dirty="0">
                              <a:solidFill>
                                <a:schemeClr val="tx1"/>
                              </a:solidFill>
                              <a:latin typeface="Times New Roman" panose="02020603050405020304" pitchFamily="18" charset="0"/>
                              <a:ea typeface="黑体" panose="02010609060101010101" charset="-122"/>
                              <a:cs typeface="Times New Roman" panose="02020603050405020304" pitchFamily="18" charset="0"/>
                            </a:rPr>
                            <a:t>1.0</a:t>
                          </a:r>
                          <a:endParaRPr lang="en-US" altLang="zh-CN" sz="1800" b="0" kern="12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marL="0" algn="ctr" defTabSz="685800" rtl="0" eaLnBrk="1" latinLnBrk="0" hangingPunct="1"/>
                          <a:endParaRPr lang="en-US" altLang="zh-CN" sz="1600" b="0" kern="12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1600" b="0" i="1" kern="1200" smtClean="0">
                                        <a:solidFill>
                                          <a:schemeClr val="tx1"/>
                                        </a:solidFill>
                                        <a:latin typeface="Cambria Math" panose="02040503050406030204" pitchFamily="18" charset="0"/>
                                        <a:ea typeface="黑体" panose="02010609060101010101" charset="-122"/>
                                        <a:cs typeface="Times New Roman" panose="02020603050405020304" pitchFamily="18" charset="0"/>
                                      </a:rPr>
                                    </m:ctrlPr>
                                  </m:sSubPr>
                                  <m:e>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𝑦</m:t>
                                    </m:r>
                                  </m:e>
                                  <m:sub>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𝑖</m:t>
                                    </m:r>
                                  </m:sub>
                                </m:sSub>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m:t>
                                </m:r>
                                <m:sSub>
                                  <m:sSubPr>
                                    <m:ctrlPr>
                                      <a:rPr lang="en-US" altLang="zh-CN" sz="1600" b="0" i="1" kern="1200" smtClean="0">
                                        <a:solidFill>
                                          <a:schemeClr val="tx1"/>
                                        </a:solidFill>
                                        <a:latin typeface="Cambria Math" panose="02040503050406030204" pitchFamily="18" charset="0"/>
                                        <a:ea typeface="黑体" panose="02010609060101010101" charset="-122"/>
                                        <a:cs typeface="Times New Roman" panose="02020603050405020304" pitchFamily="18" charset="0"/>
                                      </a:rPr>
                                    </m:ctrlPr>
                                  </m:sSubPr>
                                  <m:e>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2</m:t>
                                    </m:r>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𝑥</m:t>
                                    </m:r>
                                  </m:e>
                                  <m:sub>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𝑖</m:t>
                                    </m:r>
                                  </m:sub>
                                </m:sSub>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m:t>
                                </m:r>
                                <m:r>
                                  <a:rPr lang="en-US" altLang="zh-CN" sz="1600" b="0" i="1" kern="1200" smtClean="0">
                                    <a:solidFill>
                                      <a:schemeClr val="tx1"/>
                                    </a:solidFill>
                                    <a:latin typeface="Cambria Math" panose="02040503050406030204"/>
                                    <a:ea typeface="黑体" panose="02010609060101010101" charset="-122"/>
                                    <a:cs typeface="Times New Roman" panose="02020603050405020304" pitchFamily="18" charset="0"/>
                                  </a:rPr>
                                  <m:t>5</m:t>
                                </m:r>
                              </m:oMath>
                            </m:oMathPara>
                          </a14:m>
                          <a:endParaRPr lang="zh-CN" altLang="en-US" sz="1600" b="0" kern="120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553">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-12.67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-12.67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0900">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758">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4</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10</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0.67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758">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5.67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7657">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47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7246">
                    <a:tc>
                      <a:txBody>
                        <a:bodyPr/>
                        <a:lstStyle/>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𝑿</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a14:m>
                          <a:r>
                            <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9.33</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𝒀</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23.67</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𝑽𝒂𝒓</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𝑿</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en-US" altLang="zh-CN" sz="1600" b="1"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48.22</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𝑽𝒂𝒓</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𝒀</m:t>
                                    </m:r>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en-US" altLang="zh-CN" sz="1600" b="1"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192.89</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d>
                                  <m:dPr>
                                    <m:begChr m:val="["/>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𝒙</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𝑿</m:t>
                                        </m:r>
                                      </m:e>
                                    </m:d>
                                    <m:d>
                                      <m:dPr>
                                        <m:begChr m:val="["/>
                                        <m:endChr m:val="]"/>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𝒚</m:t>
                                            </m:r>
                                          </m:e>
                                          <m: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𝑬</m:t>
                                        </m:r>
                                        <m:d>
                                          <m:dPr>
                                            <m:ctrlPr>
                                              <a:rPr lang="en-US" altLang="zh-CN" sz="1600" b="1"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𝒀</m:t>
                                            </m:r>
                                          </m:e>
                                        </m:d>
                                      </m:e>
                                    </m:d>
                                  </m:e>
                                </m:d>
                                <m:r>
                                  <a:rPr lang="en-US" altLang="zh-CN" sz="1600"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96.44</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6" name="表格 5"/>
              <p:cNvGraphicFramePr>
                <a:graphicFrameLocks noGrp="1"/>
              </p:cNvGraphicFramePr>
              <p:nvPr/>
            </p:nvGraphicFramePr>
            <p:xfrm>
              <a:off x="486698" y="1320878"/>
              <a:ext cx="8259096" cy="4777580"/>
            </p:xfrm>
            <a:graphic>
              <a:graphicData uri="http://schemas.openxmlformats.org/drawingml/2006/table">
                <a:tbl>
                  <a:tblPr firstRow="1" bandRow="1">
                    <a:tableStyleId>{5C22544A-7EE6-4342-B048-85BDC9FD1C3A}</a:tableStyleId>
                  </a:tblPr>
                  <a:tblGrid>
                    <a:gridCol w="354751"/>
                    <a:gridCol w="797437"/>
                    <a:gridCol w="830004"/>
                    <a:gridCol w="1111612"/>
                    <a:gridCol w="1074559"/>
                    <a:gridCol w="2741977"/>
                    <a:gridCol w="1348756"/>
                  </a:tblGrid>
                  <a:tr h="713105">
                    <a:tc>
                      <a:txBody>
                        <a:bodyPr/>
                        <a:lstStyle/>
                        <a:p>
                          <a:pPr algn="ctr"/>
                          <a:r>
                            <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rPr>
                            <a:t>编号</a:t>
                          </a: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78485">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-8.33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448553">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-12.67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-12.67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0900">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758">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4</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10</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0.67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5758">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35</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5.67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7657">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6</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21</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47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11.67</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latin typeface="Times New Roman" panose="02020603050405020304" pitchFamily="18" charset="0"/>
                              <a:ea typeface="黑体" panose="02010609060101010101" charset="-122"/>
                              <a:cs typeface="Times New Roman" panose="02020603050405020304" pitchFamily="18" charset="0"/>
                            </a:rPr>
                            <a:t>23.33</a:t>
                          </a:r>
                          <a:endParaRPr lang="zh-CN" altLang="en-US" sz="18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77620">
                    <a:tc>
                      <a:txBody>
                        <a:bodyPr/>
                        <a:lstStyle/>
                        <a:p>
                          <a:pPr algn="ctr"/>
                          <a:endParaRPr lang="zh-CN" altLang="en-US" sz="1600" b="0" dirty="0">
                            <a:solidFill>
                              <a:schemeClr val="tx1"/>
                            </a:solidFill>
                            <a:latin typeface="Times New Roman" panose="02020603050405020304" pitchFamily="18" charset="0"/>
                            <a:ea typeface="黑体" panose="02010609060101010101"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8"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主成分分析：从协方差到相关系数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626806" y="1186815"/>
                <a:ext cx="7919884" cy="4807085"/>
              </a:xfrm>
              <a:prstGeom prst="rect">
                <a:avLst/>
              </a:prstGeom>
            </p:spPr>
            <p:txBody>
              <a:bodyPr wrap="square">
                <a:spAutoFit/>
              </a:bodyPr>
              <a:lstStyle/>
              <a:p>
                <a:pPr marL="342900" indent="-342900" algn="just">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皮尔逊相关系数所具有的性质如下：</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14:m>
                  <m:oMath xmlns:m="http://schemas.openxmlformats.org/officeDocument/2006/math">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𝑋</m:t>
                        </m:r>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𝑌</m:t>
                        </m:r>
                      </m:e>
                    </m:d>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1</m:t>
                    </m:r>
                  </m:oMath>
                </a14:m>
                <a:endParaRPr lang="en-US" altLang="zh-CN" sz="2400"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14:m>
                  <m:oMath xmlns:m="http://schemas.openxmlformats.org/officeDocument/2006/math">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𝑋</m:t>
                        </m:r>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a:solidFill>
                              <a:schemeClr val="tx1"/>
                            </a:solidFill>
                            <a:latin typeface="Cambria Math" panose="02040503050406030204"/>
                            <a:ea typeface="微软雅黑" panose="020B0503020204020204" pitchFamily="34" charset="-122"/>
                            <a:cs typeface="Times New Roman" panose="02020603050405020304" pitchFamily="18" charset="0"/>
                          </a:rPr>
                          <m:t>𝑌</m:t>
                        </m:r>
                      </m:e>
                    </m:d>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solidFill>
                          <a:schemeClr val="tx1"/>
                        </a:solidFill>
                        <a:latin typeface="Cambria Math" panose="02040503050406030204"/>
                        <a:ea typeface="微软雅黑" panose="020B0503020204020204" pitchFamily="34" charset="-122"/>
                        <a:cs typeface="Times New Roman" panose="02020603050405020304" pitchFamily="18" charset="0"/>
                      </a:rPr>
                      <m:t>1</m:t>
                    </m:r>
                  </m:oMath>
                </a14:m>
                <a:r>
                  <a:rPr lang="zh-CN" altLang="en-US" sz="2400" dirty="0">
                    <a:solidFill>
                      <a:schemeClr val="tx1"/>
                    </a:solidFill>
                    <a:latin typeface="Times New Roman" panose="02020603050405020304" pitchFamily="18" charset="0"/>
                    <a:ea typeface="黑体" panose="02010609060101010101" charset="-122"/>
                    <a:cs typeface="Times New Roman" panose="02020603050405020304" pitchFamily="18" charset="0"/>
                  </a:rPr>
                  <a:t>的充要条件是存在常数</a:t>
                </a:r>
                <a14:m>
                  <m:oMath xmlns:m="http://schemas.openxmlformats.org/officeDocument/2006/math">
                    <m:r>
                      <a:rPr lang="en-US" altLang="zh-CN" sz="2400" b="0" i="1" smtClean="0">
                        <a:solidFill>
                          <a:schemeClr val="tx1"/>
                        </a:solidFill>
                        <a:latin typeface="Cambria Math" panose="02040503050406030204"/>
                        <a:ea typeface="黑体" panose="02010609060101010101" charset="-122"/>
                        <a:cs typeface="Times New Roman" panose="02020603050405020304" pitchFamily="18" charset="0"/>
                      </a:rPr>
                      <m:t>𝑎</m:t>
                    </m:r>
                  </m:oMath>
                </a14:m>
                <a:r>
                  <a:rPr lang="zh-CN" altLang="en-US" sz="2400" kern="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𝑏</m:t>
                    </m:r>
                  </m:oMath>
                </a14:m>
                <a:r>
                  <a:rPr lang="en-US" altLang="zh-CN" sz="24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kern="0" dirty="0">
                    <a:latin typeface="Times New Roman" panose="02020603050405020304" pitchFamily="18" charset="0"/>
                    <a:ea typeface="微软雅黑" panose="020B0503020204020204" pitchFamily="34" charset="-122"/>
                    <a:cs typeface="Times New Roman" panose="02020603050405020304" pitchFamily="18" charset="0"/>
                  </a:rPr>
                  <a:t>使得</a:t>
                </a:r>
                <a14:m>
                  <m:oMath xmlns:m="http://schemas.openxmlformats.org/officeDocument/2006/math">
                    <m:r>
                      <a:rPr lang="en-US" altLang="zh-CN" sz="2400" i="1" kern="0">
                        <a:latin typeface="Cambria Math" panose="02040503050406030204"/>
                        <a:ea typeface="微软雅黑" panose="020B0503020204020204" pitchFamily="34" charset="-122"/>
                        <a:cs typeface="Times New Roman" panose="02020603050405020304" pitchFamily="18" charset="0"/>
                      </a:rPr>
                      <m:t>𝑌</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𝑎𝑋</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𝑏</m:t>
                    </m:r>
                  </m:oMath>
                </a14:m>
                <a:endParaRPr lang="en-US" altLang="zh-CN" sz="2400" kern="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皮尔逊相关系数是对称的，即</a:t>
                </a:r>
                <a14:m>
                  <m:oMath xmlns:m="http://schemas.openxmlformats.org/officeDocument/2006/math">
                    <m:r>
                      <a:rPr lang="en-US" altLang="zh-CN" sz="24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i="1" kern="0">
                            <a:latin typeface="Cambria Math" panose="02040503050406030204"/>
                            <a:ea typeface="微软雅黑" panose="020B0503020204020204" pitchFamily="34" charset="-122"/>
                            <a:cs typeface="Times New Roman" panose="02020603050405020304" pitchFamily="18" charset="0"/>
                          </a:rPr>
                          <m:t>𝑋</m:t>
                        </m:r>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i="1" kern="0">
                            <a:latin typeface="Cambria Math" panose="02040503050406030204"/>
                            <a:ea typeface="微软雅黑" panose="020B0503020204020204" pitchFamily="34" charset="-122"/>
                            <a:cs typeface="Times New Roman" panose="02020603050405020304" pitchFamily="18" charset="0"/>
                          </a:rPr>
                          <m:t>𝑌</m:t>
                        </m:r>
                      </m:e>
                    </m:d>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b="0" i="1" kern="0" smtClean="0">
                            <a:latin typeface="Cambria Math" panose="02040503050406030204"/>
                            <a:ea typeface="微软雅黑" panose="020B0503020204020204" pitchFamily="34" charset="-122"/>
                            <a:cs typeface="Times New Roman" panose="02020603050405020304" pitchFamily="18" charset="0"/>
                          </a:rPr>
                          <m:t>𝑌</m:t>
                        </m:r>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𝑋</m:t>
                        </m:r>
                      </m:e>
                    </m:d>
                  </m:oMath>
                </a14:m>
                <a:endParaRPr lang="en-US" altLang="zh-CN" sz="2400" kern="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皮尔逊</a:t>
                </a:r>
                <a:r>
                  <a:rPr lang="zh-CN" altLang="en-US" sz="2400" kern="0" dirty="0">
                    <a:latin typeface="黑体" panose="02010609060101010101" charset="-122"/>
                    <a:ea typeface="黑体" panose="02010609060101010101" charset="-122"/>
                    <a:cs typeface="Times New Roman" panose="02020603050405020304" pitchFamily="18" charset="0"/>
                  </a:rPr>
                  <a:t>相关系数刻画了变量</a:t>
                </a:r>
                <a14:m>
                  <m:oMath xmlns:m="http://schemas.openxmlformats.org/officeDocument/2006/math">
                    <m:r>
                      <a:rPr lang="en-US" altLang="zh-CN" sz="2400" i="1" kern="0">
                        <a:latin typeface="Cambria Math" panose="02040503050406030204"/>
                        <a:ea typeface="微软雅黑" panose="020B0503020204020204" pitchFamily="34" charset="-122"/>
                        <a:cs typeface="Times New Roman" panose="02020603050405020304" pitchFamily="18" charset="0"/>
                      </a:rPr>
                      <m:t>𝑋</m:t>
                    </m:r>
                  </m:oMath>
                </a14:m>
                <a:r>
                  <a:rPr lang="zh-CN" altLang="en-US" sz="2400" kern="0" dirty="0">
                    <a:latin typeface="黑体" panose="02010609060101010101" charset="-122"/>
                    <a:ea typeface="黑体" panose="02010609060101010101" charset="-122"/>
                    <a:cs typeface="Times New Roman" panose="02020603050405020304" pitchFamily="18" charset="0"/>
                  </a:rPr>
                  <a:t>和</a:t>
                </a:r>
                <a14:m>
                  <m:oMath xmlns:m="http://schemas.openxmlformats.org/officeDocument/2006/math">
                    <m:r>
                      <a:rPr lang="en-US" altLang="zh-CN" sz="2400" i="1" kern="0">
                        <a:latin typeface="Cambria Math" panose="02040503050406030204"/>
                        <a:ea typeface="微软雅黑" panose="020B0503020204020204" pitchFamily="34" charset="-122"/>
                        <a:cs typeface="Times New Roman" panose="02020603050405020304" pitchFamily="18" charset="0"/>
                      </a:rPr>
                      <m:t>𝑌</m:t>
                    </m:r>
                  </m:oMath>
                </a14:m>
                <a:r>
                  <a:rPr lang="zh-CN" altLang="en-US" sz="2400" kern="0" dirty="0">
                    <a:latin typeface="黑体" panose="02010609060101010101" charset="-122"/>
                    <a:ea typeface="黑体" panose="02010609060101010101" charset="-122"/>
                    <a:cs typeface="Times New Roman" panose="02020603050405020304" pitchFamily="18" charset="0"/>
                  </a:rPr>
                  <a:t>之间线性相关程度，如果</a:t>
                </a:r>
                <a14:m>
                  <m:oMath xmlns:m="http://schemas.openxmlformats.org/officeDocument/2006/math">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i="1" kern="0">
                            <a:latin typeface="Cambria Math" panose="02040503050406030204"/>
                            <a:ea typeface="微软雅黑" panose="020B0503020204020204" pitchFamily="34" charset="-122"/>
                            <a:cs typeface="Times New Roman" panose="02020603050405020304" pitchFamily="18" charset="0"/>
                          </a:rPr>
                          <m:t>𝑋</m:t>
                        </m:r>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i="1" kern="0">
                            <a:latin typeface="Cambria Math" panose="02040503050406030204"/>
                            <a:ea typeface="微软雅黑" panose="020B0503020204020204" pitchFamily="34" charset="-122"/>
                            <a:cs typeface="Times New Roman" panose="02020603050405020304" pitchFamily="18" charset="0"/>
                          </a:rPr>
                          <m:t>𝑌</m:t>
                        </m:r>
                      </m:e>
                    </m:d>
                    <m:r>
                      <a:rPr lang="en-US" altLang="zh-CN" sz="2400" i="1" kern="0">
                        <a:latin typeface="Cambria Math" panose="02040503050406030204"/>
                        <a:ea typeface="微软雅黑" panose="020B0503020204020204" pitchFamily="34" charset="-122"/>
                        <a:cs typeface="Times New Roman" panose="02020603050405020304" pitchFamily="18" charset="0"/>
                      </a:rPr>
                      <m:t>|</m:t>
                    </m:r>
                  </m:oMath>
                </a14:m>
                <a:r>
                  <a:rPr lang="zh-CN" altLang="en-US" sz="2400" kern="0" dirty="0">
                    <a:latin typeface="黑体" panose="02010609060101010101" charset="-122"/>
                    <a:ea typeface="黑体" panose="02010609060101010101" charset="-122"/>
                    <a:cs typeface="Times New Roman" panose="02020603050405020304" pitchFamily="18" charset="0"/>
                  </a:rPr>
                  <a:t>的取值越大，则两者在线性相关的意义下相关程度越大。</a:t>
                </a:r>
                <a14:m>
                  <m:oMath xmlns:m="http://schemas.openxmlformats.org/officeDocument/2006/math">
                    <m:d>
                      <m:dPr>
                        <m:begChr m:val="|"/>
                        <m:endChr m:val="|"/>
                        <m:ctrlPr>
                          <a:rPr lang="en-US" altLang="zh-CN" sz="2400" b="0" i="1" kern="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4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400" i="1" kern="0">
                                <a:latin typeface="Cambria Math" panose="02040503050406030204"/>
                                <a:ea typeface="微软雅黑" panose="020B0503020204020204" pitchFamily="34" charset="-122"/>
                                <a:cs typeface="Times New Roman" panose="02020603050405020304" pitchFamily="18" charset="0"/>
                              </a:rPr>
                              <m:t>𝑋</m:t>
                            </m:r>
                            <m:r>
                              <a:rPr lang="en-US" altLang="zh-CN" sz="2400" i="1" kern="0">
                                <a:latin typeface="Cambria Math" panose="02040503050406030204"/>
                                <a:ea typeface="微软雅黑" panose="020B0503020204020204" pitchFamily="34" charset="-122"/>
                                <a:cs typeface="Times New Roman" panose="02020603050405020304" pitchFamily="18" charset="0"/>
                              </a:rPr>
                              <m:t>,</m:t>
                            </m:r>
                            <m:r>
                              <a:rPr lang="en-US" altLang="zh-CN" sz="2400" i="1" kern="0">
                                <a:latin typeface="Cambria Math" panose="02040503050406030204"/>
                                <a:ea typeface="微软雅黑" panose="020B0503020204020204" pitchFamily="34" charset="-122"/>
                                <a:cs typeface="Times New Roman" panose="02020603050405020304" pitchFamily="18" charset="0"/>
                              </a:rPr>
                              <m:t>𝑌</m:t>
                            </m:r>
                          </m:e>
                        </m:d>
                      </m:e>
                    </m:d>
                    <m:r>
                      <a:rPr lang="en-US" altLang="zh-CN" sz="2400" b="0" i="1" kern="0" smtClean="0">
                        <a:latin typeface="Cambria Math" panose="02040503050406030204"/>
                        <a:ea typeface="微软雅黑" panose="020B0503020204020204" pitchFamily="34" charset="-122"/>
                        <a:cs typeface="Times New Roman" panose="02020603050405020304" pitchFamily="18" charset="0"/>
                      </a:rPr>
                      <m:t>=</m:t>
                    </m:r>
                    <m:r>
                      <a:rPr lang="en-US" altLang="zh-CN" sz="2400" b="0" i="1" kern="0" smtClean="0">
                        <a:latin typeface="Cambria Math" panose="02040503050406030204"/>
                        <a:ea typeface="微软雅黑" panose="020B0503020204020204" pitchFamily="34" charset="-122"/>
                        <a:cs typeface="Times New Roman" panose="02020603050405020304" pitchFamily="18" charset="0"/>
                      </a:rPr>
                      <m:t>0</m:t>
                    </m:r>
                  </m:oMath>
                </a14:m>
                <a:r>
                  <a:rPr lang="zh-CN" altLang="en-US" sz="2400" kern="0" dirty="0">
                    <a:latin typeface="黑体" panose="02010609060101010101" charset="-122"/>
                    <a:ea typeface="黑体" panose="02010609060101010101" charset="-122"/>
                    <a:cs typeface="Times New Roman" panose="02020603050405020304" pitchFamily="18" charset="0"/>
                  </a:rPr>
                  <a:t>表示两者不存在线性相关关系（可能存在其他非线性相关的关系）。</a:t>
                </a:r>
                <a:endParaRPr lang="en-US" altLang="zh-CN" sz="2400" kern="0" dirty="0">
                  <a:latin typeface="黑体" panose="02010609060101010101" charset="-122"/>
                  <a:ea typeface="黑体" panose="02010609060101010101"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626806" y="1186815"/>
                <a:ext cx="7919884" cy="4807085"/>
              </a:xfrm>
              <a:prstGeom prst="rect">
                <a:avLst/>
              </a:prstGeom>
              <a:blipFill rotWithShape="1">
                <a:blip r:embed="rId1"/>
                <a:stretch>
                  <a:fillRect l="-1" r="3" b="3"/>
                </a:stretch>
              </a:blipFill>
            </p:spPr>
            <p:txBody>
              <a:bodyPr/>
              <a:lstStyle/>
              <a:p>
                <a:r>
                  <a:rPr lang="zh-CN" altLang="en-US">
                    <a:noFill/>
                  </a:rPr>
                  <a:t> </a:t>
                </a:r>
              </a:p>
            </p:txBody>
          </p:sp>
        </mc:Fallback>
      </mc:AlternateContent>
      <p:sp>
        <p:nvSpPr>
          <p:cNvPr id="6"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主成分分析：从协方差到相关系数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519880" y="1172356"/>
                <a:ext cx="7883013" cy="4513287"/>
              </a:xfrm>
              <a:prstGeom prst="rect">
                <a:avLst/>
              </a:prstGeom>
            </p:spPr>
            <p:txBody>
              <a:bodyPr wrap="square">
                <a:spAutoFit/>
              </a:bodyPr>
              <a:lstStyle/>
              <a:p>
                <a:pPr marL="361950" indent="-361950" algn="just">
                  <a:lnSpc>
                    <a:spcPct val="130000"/>
                  </a:lnSpc>
                  <a:buFont typeface="Wingdings" panose="05000000000000000000" pitchFamily="2" charset="2"/>
                  <a:buChar char="Ø"/>
                </a:pPr>
                <a:r>
                  <a:rPr lang="zh-CN" altLang="en-US" sz="2800" kern="0" dirty="0">
                    <a:latin typeface="Times New Roman" panose="02020603050405020304" pitchFamily="18" charset="0"/>
                    <a:ea typeface="黑体" panose="02010609060101010101" charset="-122"/>
                    <a:cs typeface="Times New Roman" panose="02020603050405020304" pitchFamily="18" charset="0"/>
                  </a:rPr>
                  <a:t>相关性</a:t>
                </a:r>
                <a:r>
                  <a:rPr lang="en-US" altLang="zh-CN" sz="2800" kern="0" dirty="0">
                    <a:latin typeface="Times New Roman" panose="02020603050405020304" pitchFamily="18" charset="0"/>
                    <a:ea typeface="黑体" panose="02010609060101010101" charset="-122"/>
                    <a:cs typeface="Times New Roman" panose="02020603050405020304" pitchFamily="18" charset="0"/>
                  </a:rPr>
                  <a:t>(correlation)</a:t>
                </a:r>
                <a:r>
                  <a:rPr lang="zh-CN" altLang="en-US" sz="2800" kern="0" dirty="0">
                    <a:latin typeface="Times New Roman" panose="02020603050405020304" pitchFamily="18" charset="0"/>
                    <a:ea typeface="黑体" panose="02010609060101010101" charset="-122"/>
                    <a:cs typeface="Times New Roman" panose="02020603050405020304" pitchFamily="18" charset="0"/>
                  </a:rPr>
                  <a:t>与独立性</a:t>
                </a:r>
                <a:r>
                  <a:rPr lang="en-US" altLang="zh-CN" sz="2800" kern="0" dirty="0">
                    <a:latin typeface="Times New Roman" panose="02020603050405020304" pitchFamily="18" charset="0"/>
                    <a:ea typeface="黑体" panose="02010609060101010101" charset="-122"/>
                    <a:cs typeface="Times New Roman" panose="02020603050405020304" pitchFamily="18" charset="0"/>
                  </a:rPr>
                  <a:t>(independence)</a:t>
                </a:r>
                <a:endParaRPr lang="en-US" altLang="zh-CN" sz="2800" kern="0" dirty="0">
                  <a:latin typeface="Times New Roman" panose="02020603050405020304" pitchFamily="18" charset="0"/>
                  <a:ea typeface="黑体" panose="02010609060101010101" charset="-122"/>
                  <a:cs typeface="Times New Roman" panose="02020603050405020304" pitchFamily="18" charset="0"/>
                </a:endParaRPr>
              </a:p>
              <a:p>
                <a:pPr marL="819150" lvl="1" indent="-457200" algn="just">
                  <a:lnSpc>
                    <a:spcPct val="130000"/>
                  </a:lnSpc>
                  <a:buFont typeface="Arial" panose="020B0604020202020204" pitchFamily="34" charset="0"/>
                  <a:buChar char="•"/>
                </a:pPr>
                <a:r>
                  <a:rPr lang="zh-CN" altLang="en-US" sz="2800" kern="0" dirty="0">
                    <a:latin typeface="Times New Roman" panose="02020603050405020304" pitchFamily="18" charset="0"/>
                    <a:ea typeface="黑体" panose="02010609060101010101" charset="-122"/>
                    <a:cs typeface="Times New Roman" panose="02020603050405020304" pitchFamily="18" charset="0"/>
                  </a:rPr>
                  <a:t>如果</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𝑿</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和</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𝒀</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的线性不相关，则</a:t>
                </a:r>
                <a14:m>
                  <m:oMath xmlns:m="http://schemas.openxmlformats.org/officeDocument/2006/math">
                    <m:d>
                      <m:dPr>
                        <m:begChr m:val="|"/>
                        <m:endChr m:val="|"/>
                        <m:ctrlPr>
                          <a:rPr lang="en-US" altLang="zh-CN" sz="28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8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i="1" kern="0">
                                <a:latin typeface="Cambria Math" panose="02040503050406030204"/>
                                <a:ea typeface="微软雅黑" panose="020B0503020204020204" pitchFamily="34" charset="-122"/>
                                <a:cs typeface="Times New Roman" panose="02020603050405020304" pitchFamily="18" charset="0"/>
                              </a:rPr>
                              <m:t>𝑋</m:t>
                            </m:r>
                            <m:r>
                              <a:rPr lang="en-US" altLang="zh-CN" sz="2800" i="1" kern="0">
                                <a:latin typeface="Cambria Math" panose="02040503050406030204"/>
                                <a:ea typeface="微软雅黑" panose="020B0503020204020204" pitchFamily="34" charset="-122"/>
                                <a:cs typeface="Times New Roman" panose="02020603050405020304" pitchFamily="18" charset="0"/>
                              </a:rPr>
                              <m:t>,</m:t>
                            </m:r>
                            <m:r>
                              <a:rPr lang="en-US" altLang="zh-CN" sz="2800" i="1" kern="0">
                                <a:latin typeface="Cambria Math" panose="02040503050406030204"/>
                                <a:ea typeface="微软雅黑" panose="020B0503020204020204" pitchFamily="34" charset="-122"/>
                                <a:cs typeface="Times New Roman" panose="02020603050405020304" pitchFamily="18" charset="0"/>
                              </a:rPr>
                              <m:t>𝑌</m:t>
                            </m:r>
                          </m:e>
                        </m:d>
                      </m:e>
                    </m:d>
                    <m:r>
                      <a:rPr lang="en-US" altLang="zh-CN" sz="2800" i="1" kern="0">
                        <a:latin typeface="Cambria Math" panose="02040503050406030204"/>
                        <a:ea typeface="微软雅黑" panose="020B0503020204020204" pitchFamily="34" charset="-122"/>
                        <a:cs typeface="Times New Roman" panose="02020603050405020304" pitchFamily="18" charset="0"/>
                      </a:rPr>
                      <m:t>=</m:t>
                    </m:r>
                    <m:r>
                      <a:rPr lang="en-US" altLang="zh-CN" sz="2800" i="1" kern="0">
                        <a:latin typeface="Cambria Math" panose="02040503050406030204"/>
                        <a:ea typeface="微软雅黑" panose="020B0503020204020204" pitchFamily="34" charset="-122"/>
                        <a:cs typeface="Times New Roman" panose="02020603050405020304" pitchFamily="18" charset="0"/>
                      </a:rPr>
                      <m:t>0</m:t>
                    </m:r>
                  </m:oMath>
                </a14:m>
                <a:endParaRPr lang="en-US" altLang="zh-CN" sz="2800" kern="0" dirty="0">
                  <a:latin typeface="Times New Roman" panose="02020603050405020304" pitchFamily="18" charset="0"/>
                  <a:ea typeface="黑体" panose="02010609060101010101" charset="-122"/>
                  <a:cs typeface="Times New Roman" panose="02020603050405020304" pitchFamily="18" charset="0"/>
                </a:endParaRPr>
              </a:p>
              <a:p>
                <a:pPr marL="819150" lvl="1" indent="-457200" algn="just">
                  <a:lnSpc>
                    <a:spcPct val="130000"/>
                  </a:lnSpc>
                  <a:buFont typeface="Arial" panose="020B0604020202020204" pitchFamily="34" charset="0"/>
                  <a:buChar char="•"/>
                </a:pPr>
                <a:r>
                  <a:rPr lang="zh-CN" altLang="en-US" sz="2800" kern="0" dirty="0">
                    <a:latin typeface="Times New Roman" panose="02020603050405020304" pitchFamily="18" charset="0"/>
                    <a:ea typeface="黑体" panose="02010609060101010101" charset="-122"/>
                    <a:cs typeface="Times New Roman" panose="02020603050405020304" pitchFamily="18" charset="0"/>
                  </a:rPr>
                  <a:t>如果</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𝑿</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和</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𝒀</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彼此独立，则一定</a:t>
                </a:r>
                <a14:m>
                  <m:oMath xmlns:m="http://schemas.openxmlformats.org/officeDocument/2006/math">
                    <m:d>
                      <m:dPr>
                        <m:begChr m:val="|"/>
                        <m:endChr m:val="|"/>
                        <m:ctrlPr>
                          <a:rPr lang="en-US" altLang="zh-CN" sz="28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i="1" kern="0">
                            <a:latin typeface="Cambria Math" panose="02040503050406030204"/>
                            <a:ea typeface="微软雅黑" panose="020B0503020204020204" pitchFamily="34" charset="-122"/>
                            <a:cs typeface="Times New Roman" panose="02020603050405020304" pitchFamily="18" charset="0"/>
                          </a:rPr>
                          <m:t>𝑐𝑜𝑟𝑟</m:t>
                        </m:r>
                        <m:d>
                          <m:dPr>
                            <m:ctrlPr>
                              <a:rPr lang="en-US" altLang="zh-CN" sz="2800" i="1" ker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i="1" kern="0">
                                <a:latin typeface="Cambria Math" panose="02040503050406030204"/>
                                <a:ea typeface="微软雅黑" panose="020B0503020204020204" pitchFamily="34" charset="-122"/>
                                <a:cs typeface="Times New Roman" panose="02020603050405020304" pitchFamily="18" charset="0"/>
                              </a:rPr>
                              <m:t>𝑋</m:t>
                            </m:r>
                            <m:r>
                              <a:rPr lang="en-US" altLang="zh-CN" sz="2800" i="1" kern="0">
                                <a:latin typeface="Cambria Math" panose="02040503050406030204"/>
                                <a:ea typeface="微软雅黑" panose="020B0503020204020204" pitchFamily="34" charset="-122"/>
                                <a:cs typeface="Times New Roman" panose="02020603050405020304" pitchFamily="18" charset="0"/>
                              </a:rPr>
                              <m:t>,</m:t>
                            </m:r>
                            <m:r>
                              <a:rPr lang="en-US" altLang="zh-CN" sz="2800" i="1" kern="0">
                                <a:latin typeface="Cambria Math" panose="02040503050406030204"/>
                                <a:ea typeface="微软雅黑" panose="020B0503020204020204" pitchFamily="34" charset="-122"/>
                                <a:cs typeface="Times New Roman" panose="02020603050405020304" pitchFamily="18" charset="0"/>
                              </a:rPr>
                              <m:t>𝑌</m:t>
                            </m:r>
                          </m:e>
                        </m:d>
                      </m:e>
                    </m:d>
                    <m:r>
                      <a:rPr lang="en-US" altLang="zh-CN" sz="2800" i="1" kern="0">
                        <a:latin typeface="Cambria Math" panose="02040503050406030204"/>
                        <a:ea typeface="微软雅黑" panose="020B0503020204020204" pitchFamily="34" charset="-122"/>
                        <a:cs typeface="Times New Roman" panose="02020603050405020304" pitchFamily="18" charset="0"/>
                      </a:rPr>
                      <m:t>=</m:t>
                    </m:r>
                    <m:r>
                      <a:rPr lang="en-US" altLang="zh-CN" sz="2800" i="1" kern="0">
                        <a:latin typeface="Cambria Math" panose="02040503050406030204"/>
                        <a:ea typeface="微软雅黑" panose="020B0503020204020204" pitchFamily="34" charset="-122"/>
                        <a:cs typeface="Times New Roman" panose="02020603050405020304" pitchFamily="18" charset="0"/>
                      </a:rPr>
                      <m:t>0</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，且</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𝑿</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和</a:t>
                </a:r>
                <a14:m>
                  <m:oMath xmlns:m="http://schemas.openxmlformats.org/officeDocument/2006/math">
                    <m:r>
                      <a:rPr lang="en-US" altLang="zh-CN" sz="2800" b="1" i="1" kern="0">
                        <a:solidFill>
                          <a:srgbClr val="0070C0"/>
                        </a:solidFill>
                        <a:latin typeface="Cambria Math" panose="02040503050406030204"/>
                        <a:ea typeface="微软雅黑" panose="020B0503020204020204" pitchFamily="34" charset="-122"/>
                        <a:cs typeface="Times New Roman" panose="02020603050405020304" pitchFamily="18" charset="0"/>
                      </a:rPr>
                      <m:t>𝒀</m:t>
                    </m:r>
                  </m:oMath>
                </a14:m>
                <a:r>
                  <a:rPr lang="zh-CN" altLang="en-US" sz="2800" kern="0" dirty="0">
                    <a:latin typeface="Times New Roman" panose="02020603050405020304" pitchFamily="18" charset="0"/>
                    <a:ea typeface="黑体" panose="02010609060101010101" charset="-122"/>
                    <a:cs typeface="Times New Roman" panose="02020603050405020304" pitchFamily="18" charset="0"/>
                  </a:rPr>
                  <a:t>不存在任何线性或非线性关系</a:t>
                </a:r>
                <a:endParaRPr lang="en-US" altLang="zh-CN" sz="2800" kern="0" dirty="0">
                  <a:latin typeface="Times New Roman" panose="02020603050405020304" pitchFamily="18" charset="0"/>
                  <a:ea typeface="黑体" panose="02010609060101010101" charset="-122"/>
                  <a:cs typeface="Times New Roman" panose="02020603050405020304" pitchFamily="18" charset="0"/>
                </a:endParaRPr>
              </a:p>
              <a:p>
                <a:pPr marL="819150" lvl="1" indent="-457200" algn="just">
                  <a:lnSpc>
                    <a:spcPct val="130000"/>
                  </a:lnSpc>
                  <a:buFont typeface="Arial" panose="020B0604020202020204" pitchFamily="34" charset="0"/>
                  <a:buChar char="•"/>
                </a:pPr>
                <a:r>
                  <a:rPr lang="zh-CN" altLang="en-US" sz="2800" kern="0" dirty="0">
                    <a:latin typeface="Times New Roman" panose="02020603050405020304" pitchFamily="18" charset="0"/>
                    <a:ea typeface="黑体" panose="02010609060101010101" charset="-122"/>
                    <a:cs typeface="Times New Roman" panose="02020603050405020304" pitchFamily="18" charset="0"/>
                  </a:rPr>
                  <a:t>“不相关”是一个比“独立”要弱的概念，即独立一定不相关，但是不相关不一定相互独立（可能存在其他复杂的关联关系）。独立指两个变量彼此之间不相互影响。</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519880" y="1172356"/>
                <a:ext cx="7883013" cy="4513287"/>
              </a:xfrm>
              <a:prstGeom prst="rect">
                <a:avLst/>
              </a:prstGeom>
              <a:blipFill rotWithShape="1">
                <a:blip r:embed="rId1"/>
                <a:stretch>
                  <a:fillRect l="-6" t="-3" r="-2715" b="11"/>
                </a:stretch>
              </a:blipFill>
            </p:spPr>
            <p:txBody>
              <a:bodyPr/>
              <a:lstStyle/>
              <a:p>
                <a:r>
                  <a:rPr lang="zh-CN" altLang="en-US">
                    <a:noFill/>
                  </a:rPr>
                  <a:t> </a:t>
                </a:r>
              </a:p>
            </p:txBody>
          </p:sp>
        </mc:Fallback>
      </mc:AlternateContent>
      <p:sp>
        <p:nvSpPr>
          <p:cNvPr id="6"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主成分分析：从协方差到相关系数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4384" y="1053699"/>
            <a:ext cx="7926924" cy="516199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sz="2800" dirty="0">
                <a:latin typeface="+mn-ea"/>
                <a:cs typeface="Times New Roman" panose="02020603050405020304" pitchFamily="18" charset="0"/>
              </a:rPr>
              <a:t>在数理统计中，方差</a:t>
            </a:r>
            <a:r>
              <a:rPr lang="zh-CN" altLang="en-US" sz="2800" dirty="0">
                <a:latin typeface="+mn-ea"/>
                <a:cs typeface="Times New Roman" panose="02020603050405020304" pitchFamily="18" charset="0"/>
              </a:rPr>
              <a:t>常</a:t>
            </a:r>
            <a:r>
              <a:rPr lang="zh-CN" altLang="zh-CN" sz="2800" dirty="0">
                <a:latin typeface="+mn-ea"/>
                <a:cs typeface="Times New Roman" panose="02020603050405020304" pitchFamily="18" charset="0"/>
              </a:rPr>
              <a:t>被用来度量数据和其数学期望（即均值）之间</a:t>
            </a:r>
            <a:r>
              <a:rPr lang="zh-CN" altLang="en-US" sz="2800" dirty="0">
                <a:latin typeface="+mn-ea"/>
                <a:cs typeface="Times New Roman" panose="02020603050405020304" pitchFamily="18" charset="0"/>
              </a:rPr>
              <a:t>的</a:t>
            </a:r>
            <a:r>
              <a:rPr lang="zh-CN" altLang="zh-CN" sz="2800" dirty="0">
                <a:latin typeface="+mn-ea"/>
                <a:cs typeface="Times New Roman" panose="02020603050405020304" pitchFamily="18" charset="0"/>
              </a:rPr>
              <a:t>偏离程度，这个偏离程度反映了数据分布结构。</a:t>
            </a:r>
            <a:endParaRPr lang="en-US" altLang="zh-CN" sz="2800" dirty="0">
              <a:latin typeface="+mn-ea"/>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2800" dirty="0">
                <a:latin typeface="+mn-ea"/>
                <a:cs typeface="Times New Roman" panose="02020603050405020304" pitchFamily="18" charset="0"/>
              </a:rPr>
              <a:t>在许多实际问题中，研究数据和其均值之间的偏离程度有着很重要的意义。</a:t>
            </a:r>
            <a:endParaRPr lang="en-US" altLang="zh-CN" sz="2800" dirty="0">
              <a:latin typeface="+mn-ea"/>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2800" dirty="0">
                <a:latin typeface="+mn-ea"/>
                <a:cs typeface="Times New Roman" panose="02020603050405020304" pitchFamily="18" charset="0"/>
              </a:rPr>
              <a:t>在降维之中，需要</a:t>
            </a:r>
            <a:r>
              <a:rPr lang="zh-CN" altLang="en-US" sz="2800" dirty="0">
                <a:latin typeface="+mn-ea"/>
                <a:cs typeface="Times New Roman" panose="02020603050405020304" pitchFamily="18" charset="0"/>
              </a:rPr>
              <a:t>尽可能将数据向方差最大方向进行投影，使得数据所</a:t>
            </a:r>
            <a:r>
              <a:rPr lang="zh-CN" altLang="zh-CN" sz="2800" dirty="0">
                <a:latin typeface="+mn-ea"/>
                <a:cs typeface="Times New Roman" panose="02020603050405020304" pitchFamily="18" charset="0"/>
              </a:rPr>
              <a:t>蕴含信息没有丢失</a:t>
            </a:r>
            <a:r>
              <a:rPr lang="zh-CN" altLang="en-US" sz="2800" dirty="0">
                <a:latin typeface="+mn-ea"/>
                <a:cs typeface="Times New Roman" panose="02020603050405020304" pitchFamily="18" charset="0"/>
              </a:rPr>
              <a:t>，彰显个性。</a:t>
            </a:r>
            <a:endParaRPr lang="zh-CN" altLang="en-US" sz="2800" dirty="0">
              <a:latin typeface="+mn-ea"/>
            </a:endParaRPr>
          </a:p>
        </p:txBody>
      </p:sp>
      <p:sp>
        <p:nvSpPr>
          <p:cNvPr id="8" name="圆角矩形 7"/>
          <p:cNvSpPr/>
          <p:nvPr/>
        </p:nvSpPr>
        <p:spPr bwMode="auto">
          <a:xfrm>
            <a:off x="6489631" y="87245"/>
            <a:ext cx="2181225" cy="715076"/>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lgn="ctr" fontAlgn="base">
              <a:spcBef>
                <a:spcPct val="0"/>
              </a:spcBef>
              <a:spcAft>
                <a:spcPct val="0"/>
              </a:spcAft>
              <a:defRPr/>
            </a:pPr>
            <a:r>
              <a:rPr kumimoji="0" lang="zh-CN" altLang="en-US" sz="2200" i="0" u="none" strike="noStrike" kern="0" cap="none" spc="0" normalizeH="0" baseline="0" noProof="0" dirty="0">
                <a:ln>
                  <a:noFill/>
                </a:ln>
                <a:solidFill>
                  <a:srgbClr val="C00000"/>
                </a:solidFill>
                <a:effectLst/>
                <a:uLnTx/>
                <a:uFillTx/>
                <a:latin typeface="+mn-ea"/>
                <a:cs typeface="Times New Roman" panose="02020603050405020304" pitchFamily="18" charset="0"/>
              </a:rPr>
              <a:t>保证样本</a:t>
            </a:r>
            <a:endParaRPr kumimoji="0" lang="en-US" altLang="zh-CN" sz="2200" i="0" u="none" strike="noStrike" kern="0" cap="none" spc="0" normalizeH="0" baseline="0" noProof="0" dirty="0">
              <a:ln>
                <a:noFill/>
              </a:ln>
              <a:solidFill>
                <a:srgbClr val="C00000"/>
              </a:solidFill>
              <a:effectLst/>
              <a:uLnTx/>
              <a:uFillTx/>
              <a:latin typeface="+mn-ea"/>
              <a:cs typeface="Times New Roman" panose="02020603050405020304" pitchFamily="18" charset="0"/>
            </a:endParaRPr>
          </a:p>
          <a:p>
            <a:pPr algn="ctr" fontAlgn="base">
              <a:spcBef>
                <a:spcPct val="0"/>
              </a:spcBef>
              <a:spcAft>
                <a:spcPct val="0"/>
              </a:spcAft>
              <a:defRPr/>
            </a:pPr>
            <a:r>
              <a:rPr kumimoji="0" lang="zh-CN" altLang="en-US" sz="2200" i="0" u="none" strike="noStrike" kern="0" cap="none" spc="0" normalizeH="0" baseline="0" noProof="0" dirty="0">
                <a:ln>
                  <a:noFill/>
                </a:ln>
                <a:solidFill>
                  <a:srgbClr val="C00000"/>
                </a:solidFill>
                <a:effectLst/>
                <a:uLnTx/>
                <a:uFillTx/>
                <a:latin typeface="+mn-ea"/>
                <a:cs typeface="Times New Roman" panose="02020603050405020304" pitchFamily="18" charset="0"/>
              </a:rPr>
              <a:t>投影后方差最大</a:t>
            </a:r>
            <a:endParaRPr kumimoji="0" lang="en-US" altLang="zh-CN" sz="22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p:sp>
        <p:nvSpPr>
          <p:cNvPr id="4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主成分分析：算法动机</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图片 2" descr="图片 2"/>
          <p:cNvPicPr>
            <a:picLocks noChangeAspect="1"/>
          </p:cNvPicPr>
          <p:nvPr/>
        </p:nvPicPr>
        <p:blipFill>
          <a:blip r:embed="rId1"/>
          <a:stretch>
            <a:fillRect/>
          </a:stretch>
        </p:blipFill>
        <p:spPr>
          <a:xfrm>
            <a:off x="3455732" y="1556186"/>
            <a:ext cx="4019728" cy="3633833"/>
          </a:xfrm>
          <a:prstGeom prst="rect">
            <a:avLst/>
          </a:prstGeom>
          <a:ln w="12700">
            <a:miter lim="400000"/>
            <a:headEnd/>
            <a:tailEnd/>
          </a:ln>
        </p:spPr>
      </p:pic>
      <p:sp>
        <p:nvSpPr>
          <p:cNvPr id="356" name="椭圆 9"/>
          <p:cNvSpPr/>
          <p:nvPr/>
        </p:nvSpPr>
        <p:spPr>
          <a:xfrm>
            <a:off x="4640729" y="3364706"/>
            <a:ext cx="133346" cy="133347"/>
          </a:xfrm>
          <a:prstGeom prst="ellipse">
            <a:avLst/>
          </a:prstGeom>
          <a:solidFill>
            <a:srgbClr val="0E0E0E"/>
          </a:solidFill>
          <a:ln w="12700">
            <a:miter lim="400000"/>
          </a:ln>
        </p:spPr>
        <p:txBody>
          <a:bodyPr lIns="34289" rIns="34289" anchor="ct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57" name="文本框 10"/>
          <p:cNvSpPr txBox="1"/>
          <p:nvPr/>
        </p:nvSpPr>
        <p:spPr>
          <a:xfrm>
            <a:off x="4182090" y="2752022"/>
            <a:ext cx="2737735" cy="715581"/>
          </a:xfrm>
          <a:prstGeom prst="rect">
            <a:avLst/>
          </a:prstGeom>
          <a:ln w="12700">
            <a:miter lim="400000"/>
          </a:ln>
        </p:spPr>
        <p:txBody>
          <a:bodyPr lIns="34289" rIns="34289">
            <a:spAutoFit/>
          </a:bodyPr>
          <a:lstStyle>
            <a:lvl1pPr>
              <a:defRPr sz="5400" spc="100">
                <a:latin typeface="明兰"/>
                <a:ea typeface="明兰"/>
                <a:cs typeface="明兰"/>
                <a:sym typeface="明兰"/>
              </a:defRPr>
            </a:lvl1pPr>
          </a:lstStyle>
          <a:p>
            <a:pPr marL="0" marR="0" lvl="0" indent="0" algn="l" defTabSz="685800" rtl="0" eaLnBrk="1" fontAlgn="auto" latinLnBrk="0" hangingPunct="0">
              <a:lnSpc>
                <a:spcPct val="100000"/>
              </a:lnSpc>
              <a:spcBef>
                <a:spcPts val="0"/>
              </a:spcBef>
              <a:spcAft>
                <a:spcPts val="0"/>
              </a:spcAft>
              <a:buClrTx/>
              <a:buSzTx/>
              <a:buFontTx/>
              <a:buNone/>
              <a:defRPr/>
            </a:pPr>
            <a:r>
              <a:rPr lang="zh-CN" altLang="en-US" sz="4050" kern="0" spc="75" dirty="0">
                <a:solidFill>
                  <a:srgbClr val="000000"/>
                </a:solidFill>
              </a:rPr>
              <a:t>无监督学习</a:t>
            </a:r>
            <a:endParaRPr kumimoji="0" sz="4050" b="0" i="0" u="none" strike="noStrike" kern="0" cap="none" spc="75" normalizeH="0" baseline="0" noProof="0" dirty="0">
              <a:ln>
                <a:noFill/>
              </a:ln>
              <a:solidFill>
                <a:srgbClr val="000000"/>
              </a:solidFill>
              <a:effectLst/>
              <a:uLnTx/>
              <a:uFillTx/>
              <a:latin typeface="明兰"/>
              <a:sym typeface="明兰"/>
            </a:endParaRPr>
          </a:p>
        </p:txBody>
      </p:sp>
      <p:sp>
        <p:nvSpPr>
          <p:cNvPr id="358" name="直接连接符 13"/>
          <p:cNvSpPr/>
          <p:nvPr/>
        </p:nvSpPr>
        <p:spPr>
          <a:xfrm flipV="1">
            <a:off x="0" y="3431378"/>
            <a:ext cx="4640730" cy="3219"/>
          </a:xfrm>
          <a:prstGeom prst="line">
            <a:avLst/>
          </a:prstGeom>
          <a:ln w="25400">
            <a:solidFill>
              <a:srgbClr val="0E0E0E"/>
            </a:solidFill>
            <a:miter/>
          </a:ln>
        </p:spPr>
        <p:txBody>
          <a:bodyPr lIns="34289" rIns="34289"/>
          <a:lstStyle/>
          <a:p>
            <a:pPr marL="0" marR="0" lvl="0" indent="0" algn="l" defTabSz="685800" rtl="0" eaLnBrk="1" fontAlgn="auto" latinLnBrk="0" hangingPunct="0">
              <a:lnSpc>
                <a:spcPct val="100000"/>
              </a:lnSpc>
              <a:spcBef>
                <a:spcPts val="0"/>
              </a:spcBef>
              <a:spcAft>
                <a:spcPts val="0"/>
              </a:spcAft>
              <a:buClrTx/>
              <a:buSzTx/>
              <a:buFontTx/>
              <a:buNone/>
              <a:defRPr/>
            </a:pPr>
            <a:endParaRPr kumimoji="0" sz="1350" b="0" i="0" u="none" strike="noStrike" kern="0" cap="none" spc="0" normalizeH="0" baseline="0" noProof="0">
              <a:ln>
                <a:noFill/>
              </a:ln>
              <a:solidFill>
                <a:srgbClr val="000000"/>
              </a:solidFill>
              <a:effectLst/>
              <a:uLnTx/>
              <a:uFillTx/>
              <a:latin typeface="等线" panose="02010600030101010101" charset="-122"/>
              <a:ea typeface="等线" panose="02010600030101010101" charset="-122"/>
              <a:sym typeface="等线" panose="02010600030101010101" charset="-122"/>
            </a:endParaRPr>
          </a:p>
        </p:txBody>
      </p:sp>
      <p:sp>
        <p:nvSpPr>
          <p:cNvPr id="359" name="任意多边形 14"/>
          <p:cNvSpPr/>
          <p:nvPr/>
        </p:nvSpPr>
        <p:spPr>
          <a:xfrm>
            <a:off x="2455852" y="3457578"/>
            <a:ext cx="1958986" cy="221456"/>
          </a:xfrm>
          <a:custGeom>
            <a:avLst/>
            <a:gdLst/>
            <a:ahLst/>
            <a:cxnLst>
              <a:cxn ang="0">
                <a:pos x="wd2" y="hd2"/>
              </a:cxn>
              <a:cxn ang="5400000">
                <a:pos x="wd2" y="hd2"/>
              </a:cxn>
              <a:cxn ang="10800000">
                <a:pos x="wd2" y="hd2"/>
              </a:cxn>
              <a:cxn ang="16200000">
                <a:pos x="wd2" y="hd2"/>
              </a:cxn>
            </a:cxnLst>
            <a:rect l="0" t="0" r="r" b="b"/>
            <a:pathLst>
              <a:path w="20984" h="21600" extrusionOk="0">
                <a:moveTo>
                  <a:pt x="502" y="10219"/>
                </a:moveTo>
                <a:cubicBezTo>
                  <a:pt x="6369" y="4413"/>
                  <a:pt x="12554" y="232"/>
                  <a:pt x="20984" y="0"/>
                </a:cubicBezTo>
                <a:lnTo>
                  <a:pt x="18421" y="19510"/>
                </a:lnTo>
                <a:lnTo>
                  <a:pt x="400" y="21600"/>
                </a:lnTo>
                <a:cubicBezTo>
                  <a:pt x="498" y="17574"/>
                  <a:pt x="-616" y="14013"/>
                  <a:pt x="502" y="10219"/>
                </a:cubicBezTo>
                <a:close/>
              </a:path>
            </a:pathLst>
          </a:custGeom>
          <a:solidFill>
            <a:srgbClr val="FFFFFF"/>
          </a:solidFill>
          <a:ln w="12700">
            <a:miter lim="400000"/>
          </a:ln>
        </p:spPr>
        <p:txBody>
          <a:bodyPr lIns="34289" rIns="34289" anchor="ct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nvGrpSpPr>
          <p:cNvPr id="372" name="组合 28"/>
          <p:cNvGrpSpPr/>
          <p:nvPr/>
        </p:nvGrpSpPr>
        <p:grpSpPr>
          <a:xfrm>
            <a:off x="1543090" y="2884760"/>
            <a:ext cx="2903600" cy="1024659"/>
            <a:chOff x="0" y="0"/>
            <a:chExt cx="3871465" cy="1366211"/>
          </a:xfrm>
        </p:grpSpPr>
        <p:sp>
          <p:nvSpPr>
            <p:cNvPr id="360" name="椭圆 16"/>
            <p:cNvSpPr/>
            <p:nvPr/>
          </p:nvSpPr>
          <p:spPr>
            <a:xfrm>
              <a:off x="405335" y="105126"/>
              <a:ext cx="90001" cy="90001"/>
            </a:xfrm>
            <a:prstGeom prst="ellipse">
              <a:avLst/>
            </a:prstGeom>
            <a:solidFill>
              <a:srgbClr val="0E0E0E">
                <a:alpha val="60000"/>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1" name="椭圆 17"/>
            <p:cNvSpPr/>
            <p:nvPr/>
          </p:nvSpPr>
          <p:spPr>
            <a:xfrm>
              <a:off x="1527691" y="468837"/>
              <a:ext cx="86729" cy="86729"/>
            </a:xfrm>
            <a:prstGeom prst="ellipse">
              <a:avLst/>
            </a:prstGeom>
            <a:solidFill>
              <a:srgbClr val="0E0E0E">
                <a:alpha val="56364"/>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2" name="椭圆 18"/>
            <p:cNvSpPr/>
            <p:nvPr/>
          </p:nvSpPr>
          <p:spPr>
            <a:xfrm>
              <a:off x="2347430" y="609395"/>
              <a:ext cx="83457" cy="83457"/>
            </a:xfrm>
            <a:prstGeom prst="ellipse">
              <a:avLst/>
            </a:prstGeom>
            <a:solidFill>
              <a:srgbClr val="0E0E0E">
                <a:alpha val="52727"/>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3" name="椭圆 19"/>
            <p:cNvSpPr/>
            <p:nvPr/>
          </p:nvSpPr>
          <p:spPr>
            <a:xfrm>
              <a:off x="1512971" y="994599"/>
              <a:ext cx="80183" cy="80183"/>
            </a:xfrm>
            <a:prstGeom prst="ellipse">
              <a:avLst/>
            </a:prstGeom>
            <a:solidFill>
              <a:srgbClr val="0E0E0E">
                <a:alpha val="49091"/>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4" name="椭圆 20"/>
            <p:cNvSpPr/>
            <p:nvPr/>
          </p:nvSpPr>
          <p:spPr>
            <a:xfrm>
              <a:off x="3538117" y="628102"/>
              <a:ext cx="76911" cy="76911"/>
            </a:xfrm>
            <a:prstGeom prst="ellipse">
              <a:avLst/>
            </a:prstGeom>
            <a:solidFill>
              <a:srgbClr val="0E0E0E">
                <a:alpha val="45455"/>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5" name="椭圆 21"/>
            <p:cNvSpPr/>
            <p:nvPr/>
          </p:nvSpPr>
          <p:spPr>
            <a:xfrm>
              <a:off x="3825745" y="821133"/>
              <a:ext cx="45721" cy="45721"/>
            </a:xfrm>
            <a:prstGeom prst="ellipse">
              <a:avLst/>
            </a:prstGeom>
            <a:solidFill>
              <a:srgbClr val="0E0E0E">
                <a:alpha val="41818"/>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6" name="椭圆 22"/>
            <p:cNvSpPr/>
            <p:nvPr/>
          </p:nvSpPr>
          <p:spPr>
            <a:xfrm>
              <a:off x="2144001" y="905557"/>
              <a:ext cx="70365" cy="70365"/>
            </a:xfrm>
            <a:prstGeom prst="ellipse">
              <a:avLst/>
            </a:prstGeom>
            <a:solidFill>
              <a:srgbClr val="0E0E0E">
                <a:alpha val="38182"/>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7" name="椭圆 23"/>
            <p:cNvSpPr/>
            <p:nvPr/>
          </p:nvSpPr>
          <p:spPr>
            <a:xfrm>
              <a:off x="385657" y="1299119"/>
              <a:ext cx="67093" cy="67093"/>
            </a:xfrm>
            <a:prstGeom prst="ellipse">
              <a:avLst/>
            </a:prstGeom>
            <a:solidFill>
              <a:srgbClr val="0E0E0E">
                <a:alpha val="34545"/>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8" name="椭圆 24"/>
            <p:cNvSpPr/>
            <p:nvPr/>
          </p:nvSpPr>
          <p:spPr>
            <a:xfrm>
              <a:off x="0" y="-1"/>
              <a:ext cx="63819" cy="63819"/>
            </a:xfrm>
            <a:prstGeom prst="ellipse">
              <a:avLst/>
            </a:prstGeom>
            <a:solidFill>
              <a:srgbClr val="0E0E0E">
                <a:alpha val="30908"/>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69" name="椭圆 25"/>
            <p:cNvSpPr/>
            <p:nvPr/>
          </p:nvSpPr>
          <p:spPr>
            <a:xfrm>
              <a:off x="1032284" y="1000982"/>
              <a:ext cx="60547" cy="60547"/>
            </a:xfrm>
            <a:prstGeom prst="ellipse">
              <a:avLst/>
            </a:prstGeom>
            <a:solidFill>
              <a:srgbClr val="0E0E0E">
                <a:alpha val="27273"/>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0" name="椭圆 26"/>
            <p:cNvSpPr/>
            <p:nvPr/>
          </p:nvSpPr>
          <p:spPr>
            <a:xfrm>
              <a:off x="722187" y="438943"/>
              <a:ext cx="57275" cy="57275"/>
            </a:xfrm>
            <a:prstGeom prst="ellipse">
              <a:avLst/>
            </a:prstGeom>
            <a:solidFill>
              <a:srgbClr val="0E0E0E">
                <a:alpha val="23636"/>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1" name="椭圆 27"/>
            <p:cNvSpPr/>
            <p:nvPr/>
          </p:nvSpPr>
          <p:spPr>
            <a:xfrm>
              <a:off x="2914279" y="930295"/>
              <a:ext cx="54001" cy="54001"/>
            </a:xfrm>
            <a:prstGeom prst="ellipse">
              <a:avLst/>
            </a:prstGeom>
            <a:solidFill>
              <a:srgbClr val="0E0E0E">
                <a:alpha val="20000"/>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grpSp>
        <p:nvGrpSpPr>
          <p:cNvPr id="385" name="组合 43"/>
          <p:cNvGrpSpPr/>
          <p:nvPr/>
        </p:nvGrpSpPr>
        <p:grpSpPr>
          <a:xfrm>
            <a:off x="1996913" y="3086995"/>
            <a:ext cx="2040528" cy="653512"/>
            <a:chOff x="0" y="0"/>
            <a:chExt cx="2720703" cy="871347"/>
          </a:xfrm>
        </p:grpSpPr>
        <p:sp>
          <p:nvSpPr>
            <p:cNvPr id="373" name="椭圆 44"/>
            <p:cNvSpPr/>
            <p:nvPr/>
          </p:nvSpPr>
          <p:spPr>
            <a:xfrm>
              <a:off x="421741" y="70954"/>
              <a:ext cx="43201" cy="43201"/>
            </a:xfrm>
            <a:prstGeom prst="ellipse">
              <a:avLst/>
            </a:prstGeom>
            <a:solidFill>
              <a:srgbClr val="0E0E0E">
                <a:alpha val="60000"/>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4" name="椭圆 45"/>
            <p:cNvSpPr/>
            <p:nvPr/>
          </p:nvSpPr>
          <p:spPr>
            <a:xfrm>
              <a:off x="1360945" y="250570"/>
              <a:ext cx="43201" cy="43201"/>
            </a:xfrm>
            <a:prstGeom prst="ellipse">
              <a:avLst/>
            </a:prstGeom>
            <a:solidFill>
              <a:srgbClr val="0E0E0E">
                <a:alpha val="56364"/>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5" name="椭圆 46"/>
            <p:cNvSpPr/>
            <p:nvPr/>
          </p:nvSpPr>
          <p:spPr>
            <a:xfrm>
              <a:off x="2160152" y="292061"/>
              <a:ext cx="43201" cy="43201"/>
            </a:xfrm>
            <a:prstGeom prst="ellipse">
              <a:avLst/>
            </a:prstGeom>
            <a:solidFill>
              <a:srgbClr val="0E0E0E">
                <a:alpha val="52727"/>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6" name="椭圆 47"/>
            <p:cNvSpPr/>
            <p:nvPr/>
          </p:nvSpPr>
          <p:spPr>
            <a:xfrm>
              <a:off x="1248573" y="673080"/>
              <a:ext cx="43201" cy="43201"/>
            </a:xfrm>
            <a:prstGeom prst="ellipse">
              <a:avLst/>
            </a:prstGeom>
            <a:solidFill>
              <a:srgbClr val="0E0E0E">
                <a:alpha val="49091"/>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7" name="椭圆 48"/>
            <p:cNvSpPr/>
            <p:nvPr/>
          </p:nvSpPr>
          <p:spPr>
            <a:xfrm>
              <a:off x="2557855" y="343828"/>
              <a:ext cx="43201" cy="43201"/>
            </a:xfrm>
            <a:prstGeom prst="ellipse">
              <a:avLst/>
            </a:prstGeom>
            <a:solidFill>
              <a:srgbClr val="0E0E0E">
                <a:alpha val="45455"/>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8" name="椭圆 49"/>
            <p:cNvSpPr/>
            <p:nvPr/>
          </p:nvSpPr>
          <p:spPr>
            <a:xfrm>
              <a:off x="2677503" y="546022"/>
              <a:ext cx="43201" cy="43201"/>
            </a:xfrm>
            <a:prstGeom prst="ellipse">
              <a:avLst/>
            </a:prstGeom>
            <a:solidFill>
              <a:srgbClr val="0E0E0E">
                <a:alpha val="41818"/>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79" name="椭圆 50"/>
            <p:cNvSpPr/>
            <p:nvPr/>
          </p:nvSpPr>
          <p:spPr>
            <a:xfrm>
              <a:off x="1981237" y="567693"/>
              <a:ext cx="43201" cy="43201"/>
            </a:xfrm>
            <a:prstGeom prst="ellipse">
              <a:avLst/>
            </a:prstGeom>
            <a:solidFill>
              <a:srgbClr val="0E0E0E">
                <a:alpha val="38182"/>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80" name="椭圆 51"/>
            <p:cNvSpPr/>
            <p:nvPr/>
          </p:nvSpPr>
          <p:spPr>
            <a:xfrm>
              <a:off x="232024" y="828147"/>
              <a:ext cx="43201" cy="43201"/>
            </a:xfrm>
            <a:prstGeom prst="ellipse">
              <a:avLst/>
            </a:prstGeom>
            <a:solidFill>
              <a:srgbClr val="0E0E0E">
                <a:alpha val="34545"/>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81" name="椭圆 52"/>
            <p:cNvSpPr/>
            <p:nvPr/>
          </p:nvSpPr>
          <p:spPr>
            <a:xfrm>
              <a:off x="0" y="0"/>
              <a:ext cx="43201" cy="43201"/>
            </a:xfrm>
            <a:prstGeom prst="ellipse">
              <a:avLst/>
            </a:prstGeom>
            <a:solidFill>
              <a:srgbClr val="0E0E0E">
                <a:alpha val="30908"/>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82" name="椭圆 53"/>
            <p:cNvSpPr/>
            <p:nvPr/>
          </p:nvSpPr>
          <p:spPr>
            <a:xfrm>
              <a:off x="752748" y="651587"/>
              <a:ext cx="43201" cy="43201"/>
            </a:xfrm>
            <a:prstGeom prst="ellipse">
              <a:avLst/>
            </a:prstGeom>
            <a:solidFill>
              <a:srgbClr val="0E0E0E">
                <a:alpha val="27273"/>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83" name="椭圆 54"/>
            <p:cNvSpPr/>
            <p:nvPr/>
          </p:nvSpPr>
          <p:spPr>
            <a:xfrm>
              <a:off x="548977" y="226305"/>
              <a:ext cx="43201" cy="43201"/>
            </a:xfrm>
            <a:prstGeom prst="ellipse">
              <a:avLst/>
            </a:prstGeom>
            <a:solidFill>
              <a:srgbClr val="0E0E0E">
                <a:alpha val="23636"/>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84" name="椭圆 55"/>
            <p:cNvSpPr/>
            <p:nvPr/>
          </p:nvSpPr>
          <p:spPr>
            <a:xfrm>
              <a:off x="2303560" y="655616"/>
              <a:ext cx="43201" cy="43201"/>
            </a:xfrm>
            <a:prstGeom prst="ellipse">
              <a:avLst/>
            </a:prstGeom>
            <a:solidFill>
              <a:srgbClr val="0E0E0E">
                <a:alpha val="20000"/>
              </a:srgbClr>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sp>
        <p:nvSpPr>
          <p:cNvPr id="386" name="文本框 56"/>
          <p:cNvSpPr txBox="1"/>
          <p:nvPr/>
        </p:nvSpPr>
        <p:spPr>
          <a:xfrm>
            <a:off x="980224" y="2193780"/>
            <a:ext cx="2641587" cy="1419619"/>
          </a:xfrm>
          <a:prstGeom prst="rect">
            <a:avLst/>
          </a:prstGeom>
          <a:ln w="12700">
            <a:miter lim="400000"/>
          </a:ln>
        </p:spPr>
        <p:txBody>
          <a:bodyPr lIns="34289" rIns="34289">
            <a:spAutoFit/>
          </a:bodyPr>
          <a:lstStyle/>
          <a:p>
            <a:pPr marL="0" marR="0" lvl="0" indent="0" algn="ctr" defTabSz="685800" rtl="0" eaLnBrk="1" fontAlgn="auto" latinLnBrk="0" hangingPunct="0">
              <a:lnSpc>
                <a:spcPct val="100000"/>
              </a:lnSpc>
              <a:spcBef>
                <a:spcPts val="0"/>
              </a:spcBef>
              <a:spcAft>
                <a:spcPts val="0"/>
              </a:spcAft>
              <a:buClrTx/>
              <a:buSzTx/>
              <a:buFontTx/>
              <a:buNone/>
              <a:defRPr sz="6600" spc="100">
                <a:latin typeface="明兰"/>
                <a:ea typeface="明兰"/>
                <a:cs typeface="明兰"/>
                <a:sym typeface="明兰"/>
              </a:defRPr>
            </a:pPr>
            <a:r>
              <a:rPr kumimoji="0" sz="4950" b="0" i="0" u="none" strike="noStrike" kern="0" cap="none" spc="75" normalizeH="0" baseline="0" noProof="0" dirty="0">
                <a:ln>
                  <a:noFill/>
                </a:ln>
                <a:solidFill>
                  <a:srgbClr val="000000"/>
                </a:solidFill>
                <a:effectLst/>
                <a:uLnTx/>
                <a:uFillTx/>
                <a:latin typeface="明兰"/>
                <a:sym typeface="明兰"/>
              </a:rPr>
              <a:t>Part </a:t>
            </a:r>
            <a:r>
              <a:rPr kumimoji="0" lang="en-US" sz="8625" b="0" i="0" u="none" strike="noStrike" kern="0" cap="none" spc="74" normalizeH="0" baseline="0" noProof="0" dirty="0">
                <a:ln>
                  <a:noFill/>
                </a:ln>
                <a:solidFill>
                  <a:srgbClr val="000000"/>
                </a:solidFill>
                <a:effectLst/>
                <a:uLnTx/>
                <a:uFillTx/>
                <a:latin typeface="明兰"/>
                <a:sym typeface="明兰"/>
              </a:rPr>
              <a:t>5</a:t>
            </a:r>
            <a:endParaRPr kumimoji="0" sz="8625" b="0" i="0" u="none" strike="noStrike" kern="0" cap="none" spc="74" normalizeH="0" baseline="0" noProof="0" dirty="0">
              <a:ln>
                <a:noFill/>
              </a:ln>
              <a:solidFill>
                <a:srgbClr val="000000"/>
              </a:solidFill>
              <a:effectLst/>
              <a:uLnTx/>
              <a:uFillTx/>
              <a:latin typeface="明兰"/>
              <a:sym typeface="明兰"/>
            </a:endParaRPr>
          </a:p>
        </p:txBody>
      </p:sp>
      <p:sp>
        <p:nvSpPr>
          <p:cNvPr id="387" name="文本框 57"/>
          <p:cNvSpPr txBox="1"/>
          <p:nvPr/>
        </p:nvSpPr>
        <p:spPr>
          <a:xfrm>
            <a:off x="4275464" y="3623077"/>
            <a:ext cx="2600365" cy="307777"/>
          </a:xfrm>
          <a:prstGeom prst="rect">
            <a:avLst/>
          </a:prstGeom>
          <a:ln w="12700">
            <a:miter lim="400000"/>
          </a:ln>
        </p:spPr>
        <p:txBody>
          <a:bodyPr wrap="square" lIns="34289" rIns="34289">
            <a:spAutoFit/>
          </a:bodyPr>
          <a:lstStyle>
            <a:lvl1pPr>
              <a:defRPr sz="1400" spc="300">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defRPr>
            </a:lvl1pPr>
          </a:lstStyle>
          <a:p>
            <a:pPr lvl="0" defTabSz="685800" hangingPunct="0"/>
            <a:r>
              <a:rPr lang="en-US" kern="0" spc="225" dirty="0">
                <a:solidFill>
                  <a:srgbClr val="000000"/>
                </a:solidFill>
              </a:rPr>
              <a:t>Unsupervised Learning</a:t>
            </a:r>
            <a:endParaRPr kumimoji="0" b="0" i="0" u="none" strike="noStrike" kern="0" cap="none" spc="225" normalizeH="0" baseline="0" noProof="0" dirty="0">
              <a:ln>
                <a:noFill/>
              </a:ln>
              <a:solidFill>
                <a:srgbClr val="000000"/>
              </a:solidFill>
              <a:effectLst/>
              <a:uLnTx/>
              <a:uFillTx/>
              <a:sym typeface="微软雅黑 Light" panose="020B0502040204020203" charset="-122"/>
            </a:endParaRPr>
          </a:p>
        </p:txBody>
      </p:sp>
      <p:grpSp>
        <p:nvGrpSpPr>
          <p:cNvPr id="401" name="组合 41"/>
          <p:cNvGrpSpPr/>
          <p:nvPr/>
        </p:nvGrpSpPr>
        <p:grpSpPr>
          <a:xfrm>
            <a:off x="862217" y="1050942"/>
            <a:ext cx="264142" cy="225354"/>
            <a:chOff x="0" y="0"/>
            <a:chExt cx="352188" cy="300471"/>
          </a:xfrm>
        </p:grpSpPr>
        <p:sp>
          <p:nvSpPr>
            <p:cNvPr id="395" name="任意多边形 42"/>
            <p:cNvSpPr/>
            <p:nvPr/>
          </p:nvSpPr>
          <p:spPr>
            <a:xfrm rot="16200000">
              <a:off x="34233" y="-11469"/>
              <a:ext cx="283823" cy="324367"/>
            </a:xfrm>
            <a:custGeom>
              <a:avLst/>
              <a:gdLst/>
              <a:ahLst/>
              <a:cxnLst>
                <a:cxn ang="0">
                  <a:pos x="wd2" y="hd2"/>
                </a:cxn>
                <a:cxn ang="5400000">
                  <a:pos x="wd2" y="hd2"/>
                </a:cxn>
                <a:cxn ang="10800000">
                  <a:pos x="wd2" y="hd2"/>
                </a:cxn>
                <a:cxn ang="16200000">
                  <a:pos x="wd2" y="hd2"/>
                </a:cxn>
              </a:cxnLst>
              <a:rect l="0" t="0" r="r" b="b"/>
              <a:pathLst>
                <a:path w="21600" h="21600" extrusionOk="0">
                  <a:moveTo>
                    <a:pt x="617" y="16380"/>
                  </a:moveTo>
                  <a:lnTo>
                    <a:pt x="0" y="4860"/>
                  </a:lnTo>
                  <a:lnTo>
                    <a:pt x="10491" y="0"/>
                  </a:lnTo>
                  <a:lnTo>
                    <a:pt x="21600" y="4770"/>
                  </a:lnTo>
                  <a:lnTo>
                    <a:pt x="21497" y="16200"/>
                  </a:lnTo>
                  <a:lnTo>
                    <a:pt x="10800" y="21600"/>
                  </a:lnTo>
                  <a:lnTo>
                    <a:pt x="617" y="16380"/>
                  </a:lnTo>
                  <a:close/>
                </a:path>
              </a:pathLst>
            </a:custGeom>
            <a:solidFill>
              <a:srgbClr val="26262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96" name="任意多边形 58"/>
            <p:cNvSpPr/>
            <p:nvPr/>
          </p:nvSpPr>
          <p:spPr>
            <a:xfrm rot="16200000">
              <a:off x="-19645" y="25047"/>
              <a:ext cx="252681" cy="210996"/>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lnTo>
                    <a:pt x="0" y="21274"/>
                  </a:lnTo>
                  <a:lnTo>
                    <a:pt x="14074" y="21600"/>
                  </a:lnTo>
                  <a:lnTo>
                    <a:pt x="21600" y="7184"/>
                  </a:lnTo>
                  <a:lnTo>
                    <a:pt x="9014" y="0"/>
                  </a:lnTo>
                  <a:close/>
                </a:path>
              </a:pathLst>
            </a:custGeom>
            <a:solidFill>
              <a:srgbClr val="74747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97" name="任意多边形 59"/>
            <p:cNvSpPr/>
            <p:nvPr/>
          </p:nvSpPr>
          <p:spPr>
            <a:xfrm rot="16200000">
              <a:off x="29317" y="120008"/>
              <a:ext cx="151146" cy="209781"/>
            </a:xfrm>
            <a:custGeom>
              <a:avLst/>
              <a:gdLst/>
              <a:ahLst/>
              <a:cxnLst>
                <a:cxn ang="0">
                  <a:pos x="wd2" y="hd2"/>
                </a:cxn>
                <a:cxn ang="5400000">
                  <a:pos x="wd2" y="hd2"/>
                </a:cxn>
                <a:cxn ang="10800000">
                  <a:pos x="wd2" y="hd2"/>
                </a:cxn>
                <a:cxn ang="16200000">
                  <a:pos x="wd2" y="hd2"/>
                </a:cxn>
              </a:cxnLst>
              <a:rect l="0" t="0" r="r" b="b"/>
              <a:pathLst>
                <a:path w="21600" h="21600" extrusionOk="0">
                  <a:moveTo>
                    <a:pt x="0" y="8768"/>
                  </a:moveTo>
                  <a:lnTo>
                    <a:pt x="6246" y="21600"/>
                  </a:lnTo>
                  <a:lnTo>
                    <a:pt x="21600" y="0"/>
                  </a:lnTo>
                  <a:lnTo>
                    <a:pt x="0" y="8768"/>
                  </a:lnTo>
                  <a:close/>
                </a:path>
              </a:pathLst>
            </a:custGeom>
            <a:solidFill>
              <a:srgbClr val="939393"/>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98" name="任意多边形 60"/>
            <p:cNvSpPr/>
            <p:nvPr/>
          </p:nvSpPr>
          <p:spPr>
            <a:xfrm rot="16200000">
              <a:off x="155791" y="184503"/>
              <a:ext cx="44312" cy="1876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805" y="21600"/>
                  </a:lnTo>
                  <a:lnTo>
                    <a:pt x="21600" y="14466"/>
                  </a:lnTo>
                  <a:lnTo>
                    <a:pt x="0" y="0"/>
                  </a:lnTo>
                  <a:close/>
                </a:path>
              </a:pathLst>
            </a:custGeom>
            <a:solidFill>
              <a:srgbClr val="86868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399" name="任意多边形 61"/>
            <p:cNvSpPr/>
            <p:nvPr/>
          </p:nvSpPr>
          <p:spPr>
            <a:xfrm rot="16200000">
              <a:off x="135710" y="71546"/>
              <a:ext cx="288025" cy="144932"/>
            </a:xfrm>
            <a:custGeom>
              <a:avLst/>
              <a:gdLst/>
              <a:ahLst/>
              <a:cxnLst>
                <a:cxn ang="0">
                  <a:pos x="wd2" y="hd2"/>
                </a:cxn>
                <a:cxn ang="5400000">
                  <a:pos x="wd2" y="hd2"/>
                </a:cxn>
                <a:cxn ang="10800000">
                  <a:pos x="wd2" y="hd2"/>
                </a:cxn>
                <a:cxn ang="16200000">
                  <a:pos x="wd2" y="hd2"/>
                </a:cxn>
              </a:cxnLst>
              <a:rect l="0" t="0" r="r" b="b"/>
              <a:pathLst>
                <a:path w="21600" h="21600" extrusionOk="0">
                  <a:moveTo>
                    <a:pt x="0" y="9287"/>
                  </a:moveTo>
                  <a:lnTo>
                    <a:pt x="9954" y="21600"/>
                  </a:lnTo>
                  <a:lnTo>
                    <a:pt x="21600" y="8341"/>
                  </a:lnTo>
                  <a:lnTo>
                    <a:pt x="14787" y="499"/>
                  </a:lnTo>
                  <a:lnTo>
                    <a:pt x="2428" y="0"/>
                  </a:lnTo>
                  <a:lnTo>
                    <a:pt x="0" y="9287"/>
                  </a:lnTo>
                  <a:close/>
                </a:path>
              </a:pathLst>
            </a:custGeom>
            <a:solidFill>
              <a:srgbClr val="34343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dirty="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0" name="任意多边形 62"/>
            <p:cNvSpPr/>
            <p:nvPr/>
          </p:nvSpPr>
          <p:spPr>
            <a:xfrm rot="16200000">
              <a:off x="121604" y="-49266"/>
              <a:ext cx="91457" cy="192010"/>
            </a:xfrm>
            <a:custGeom>
              <a:avLst/>
              <a:gdLst/>
              <a:ahLst/>
              <a:cxnLst>
                <a:cxn ang="0">
                  <a:pos x="wd2" y="hd2"/>
                </a:cxn>
                <a:cxn ang="5400000">
                  <a:pos x="wd2" y="hd2"/>
                </a:cxn>
                <a:cxn ang="10800000">
                  <a:pos x="wd2" y="hd2"/>
                </a:cxn>
                <a:cxn ang="16200000">
                  <a:pos x="wd2" y="hd2"/>
                </a:cxn>
              </a:cxnLst>
              <a:rect l="0" t="0" r="r" b="b"/>
              <a:pathLst>
                <a:path w="21600" h="21600" extrusionOk="0">
                  <a:moveTo>
                    <a:pt x="20740" y="0"/>
                  </a:moveTo>
                  <a:lnTo>
                    <a:pt x="21600" y="21600"/>
                  </a:lnTo>
                  <a:lnTo>
                    <a:pt x="0" y="15733"/>
                  </a:lnTo>
                  <a:lnTo>
                    <a:pt x="20740" y="0"/>
                  </a:lnTo>
                  <a:close/>
                </a:path>
              </a:pathLst>
            </a:custGeom>
            <a:solidFill>
              <a:srgbClr val="4D4D4D"/>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grpSp>
        <p:nvGrpSpPr>
          <p:cNvPr id="408" name="组合 63"/>
          <p:cNvGrpSpPr/>
          <p:nvPr/>
        </p:nvGrpSpPr>
        <p:grpSpPr>
          <a:xfrm>
            <a:off x="621356" y="569679"/>
            <a:ext cx="358868" cy="420636"/>
            <a:chOff x="0" y="0"/>
            <a:chExt cx="478488" cy="560847"/>
          </a:xfrm>
        </p:grpSpPr>
        <p:sp>
          <p:nvSpPr>
            <p:cNvPr id="402" name="任意多边形 64"/>
            <p:cNvSpPr/>
            <p:nvPr/>
          </p:nvSpPr>
          <p:spPr>
            <a:xfrm>
              <a:off x="12493" y="22232"/>
              <a:ext cx="451977" cy="516543"/>
            </a:xfrm>
            <a:custGeom>
              <a:avLst/>
              <a:gdLst/>
              <a:ahLst/>
              <a:cxnLst>
                <a:cxn ang="0">
                  <a:pos x="wd2" y="hd2"/>
                </a:cxn>
                <a:cxn ang="5400000">
                  <a:pos x="wd2" y="hd2"/>
                </a:cxn>
                <a:cxn ang="10800000">
                  <a:pos x="wd2" y="hd2"/>
                </a:cxn>
                <a:cxn ang="16200000">
                  <a:pos x="wd2" y="hd2"/>
                </a:cxn>
              </a:cxnLst>
              <a:rect l="0" t="0" r="r" b="b"/>
              <a:pathLst>
                <a:path w="21600" h="21600" extrusionOk="0">
                  <a:moveTo>
                    <a:pt x="617" y="16380"/>
                  </a:moveTo>
                  <a:lnTo>
                    <a:pt x="0" y="4860"/>
                  </a:lnTo>
                  <a:lnTo>
                    <a:pt x="10491" y="0"/>
                  </a:lnTo>
                  <a:lnTo>
                    <a:pt x="21600" y="4770"/>
                  </a:lnTo>
                  <a:lnTo>
                    <a:pt x="21497" y="16200"/>
                  </a:lnTo>
                  <a:lnTo>
                    <a:pt x="10800" y="21600"/>
                  </a:lnTo>
                  <a:lnTo>
                    <a:pt x="617" y="16380"/>
                  </a:lnTo>
                  <a:close/>
                </a:path>
              </a:pathLst>
            </a:custGeom>
            <a:solidFill>
              <a:srgbClr val="26262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3" name="任意多边形 65"/>
            <p:cNvSpPr/>
            <p:nvPr/>
          </p:nvSpPr>
          <p:spPr>
            <a:xfrm>
              <a:off x="69409" y="1908"/>
              <a:ext cx="402384" cy="336003"/>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lnTo>
                    <a:pt x="0" y="21274"/>
                  </a:lnTo>
                  <a:lnTo>
                    <a:pt x="14074" y="21600"/>
                  </a:lnTo>
                  <a:lnTo>
                    <a:pt x="21600" y="7184"/>
                  </a:lnTo>
                  <a:lnTo>
                    <a:pt x="9014" y="0"/>
                  </a:lnTo>
                  <a:close/>
                </a:path>
              </a:pathLst>
            </a:custGeom>
            <a:solidFill>
              <a:srgbClr val="74747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4" name="任意多边形 66"/>
            <p:cNvSpPr/>
            <p:nvPr/>
          </p:nvSpPr>
          <p:spPr>
            <a:xfrm>
              <a:off x="-1" y="0"/>
              <a:ext cx="240694" cy="334067"/>
            </a:xfrm>
            <a:custGeom>
              <a:avLst/>
              <a:gdLst/>
              <a:ahLst/>
              <a:cxnLst>
                <a:cxn ang="0">
                  <a:pos x="wd2" y="hd2"/>
                </a:cxn>
                <a:cxn ang="5400000">
                  <a:pos x="wd2" y="hd2"/>
                </a:cxn>
                <a:cxn ang="10800000">
                  <a:pos x="wd2" y="hd2"/>
                </a:cxn>
                <a:cxn ang="16200000">
                  <a:pos x="wd2" y="hd2"/>
                </a:cxn>
              </a:cxnLst>
              <a:rect l="0" t="0" r="r" b="b"/>
              <a:pathLst>
                <a:path w="21600" h="21600" extrusionOk="0">
                  <a:moveTo>
                    <a:pt x="0" y="8768"/>
                  </a:moveTo>
                  <a:lnTo>
                    <a:pt x="6246" y="21600"/>
                  </a:lnTo>
                  <a:lnTo>
                    <a:pt x="21600" y="0"/>
                  </a:lnTo>
                  <a:lnTo>
                    <a:pt x="0" y="8768"/>
                  </a:lnTo>
                  <a:close/>
                </a:path>
              </a:pathLst>
            </a:custGeom>
            <a:solidFill>
              <a:srgbClr val="939393"/>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5" name="任意多边形 67"/>
            <p:cNvSpPr/>
            <p:nvPr/>
          </p:nvSpPr>
          <p:spPr>
            <a:xfrm>
              <a:off x="0" y="133981"/>
              <a:ext cx="70564" cy="298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805" y="21600"/>
                  </a:lnTo>
                  <a:lnTo>
                    <a:pt x="21600" y="14466"/>
                  </a:lnTo>
                  <a:lnTo>
                    <a:pt x="0" y="0"/>
                  </a:lnTo>
                  <a:close/>
                </a:path>
              </a:pathLst>
            </a:custGeom>
            <a:solidFill>
              <a:srgbClr val="86868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6" name="任意多边形 68"/>
            <p:cNvSpPr/>
            <p:nvPr/>
          </p:nvSpPr>
          <p:spPr>
            <a:xfrm>
              <a:off x="19821" y="330050"/>
              <a:ext cx="458668" cy="230798"/>
            </a:xfrm>
            <a:custGeom>
              <a:avLst/>
              <a:gdLst/>
              <a:ahLst/>
              <a:cxnLst>
                <a:cxn ang="0">
                  <a:pos x="wd2" y="hd2"/>
                </a:cxn>
                <a:cxn ang="5400000">
                  <a:pos x="wd2" y="hd2"/>
                </a:cxn>
                <a:cxn ang="10800000">
                  <a:pos x="wd2" y="hd2"/>
                </a:cxn>
                <a:cxn ang="16200000">
                  <a:pos x="wd2" y="hd2"/>
                </a:cxn>
              </a:cxnLst>
              <a:rect l="0" t="0" r="r" b="b"/>
              <a:pathLst>
                <a:path w="21600" h="21600" extrusionOk="0">
                  <a:moveTo>
                    <a:pt x="0" y="9287"/>
                  </a:moveTo>
                  <a:lnTo>
                    <a:pt x="9954" y="21600"/>
                  </a:lnTo>
                  <a:lnTo>
                    <a:pt x="21600" y="8341"/>
                  </a:lnTo>
                  <a:lnTo>
                    <a:pt x="14787" y="499"/>
                  </a:lnTo>
                  <a:lnTo>
                    <a:pt x="2428" y="0"/>
                  </a:lnTo>
                  <a:lnTo>
                    <a:pt x="0" y="9287"/>
                  </a:lnTo>
                  <a:close/>
                </a:path>
              </a:pathLst>
            </a:custGeom>
            <a:solidFill>
              <a:srgbClr val="34343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407" name="任意多边形 69"/>
            <p:cNvSpPr/>
            <p:nvPr/>
          </p:nvSpPr>
          <p:spPr>
            <a:xfrm>
              <a:off x="331238" y="113587"/>
              <a:ext cx="145642" cy="305770"/>
            </a:xfrm>
            <a:custGeom>
              <a:avLst/>
              <a:gdLst/>
              <a:ahLst/>
              <a:cxnLst>
                <a:cxn ang="0">
                  <a:pos x="wd2" y="hd2"/>
                </a:cxn>
                <a:cxn ang="5400000">
                  <a:pos x="wd2" y="hd2"/>
                </a:cxn>
                <a:cxn ang="10800000">
                  <a:pos x="wd2" y="hd2"/>
                </a:cxn>
                <a:cxn ang="16200000">
                  <a:pos x="wd2" y="hd2"/>
                </a:cxn>
              </a:cxnLst>
              <a:rect l="0" t="0" r="r" b="b"/>
              <a:pathLst>
                <a:path w="21600" h="21600" extrusionOk="0">
                  <a:moveTo>
                    <a:pt x="20740" y="0"/>
                  </a:moveTo>
                  <a:lnTo>
                    <a:pt x="21600" y="21600"/>
                  </a:lnTo>
                  <a:lnTo>
                    <a:pt x="0" y="15733"/>
                  </a:lnTo>
                  <a:lnTo>
                    <a:pt x="20740" y="0"/>
                  </a:lnTo>
                  <a:close/>
                </a:path>
              </a:pathLst>
            </a:custGeom>
            <a:solidFill>
              <a:srgbClr val="4D4D4D"/>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sp>
        <p:nvSpPr>
          <p:cNvPr id="3" name="文本框 3"/>
          <p:cNvSpPr txBox="1"/>
          <p:nvPr/>
        </p:nvSpPr>
        <p:spPr>
          <a:xfrm>
            <a:off x="5939674" y="6266080"/>
            <a:ext cx="3033806" cy="369332"/>
          </a:xfrm>
          <a:prstGeom prst="rect">
            <a:avLst/>
          </a:prstGeom>
          <a:ln w="12700">
            <a:miter lim="400000"/>
          </a:ln>
        </p:spPr>
        <p:txBody>
          <a:bodyPr wrap="square" lIns="34289" rIns="34289">
            <a:spAutoFit/>
          </a:bodyPr>
          <a:lstStyle>
            <a:lvl1pPr>
              <a:defRPr sz="3200" spc="100">
                <a:latin typeface="明兰"/>
                <a:ea typeface="明兰"/>
                <a:cs typeface="明兰"/>
                <a:sym typeface="明兰"/>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100" normalizeH="0" baseline="0" noProof="0" dirty="0">
                <a:ln>
                  <a:noFill/>
                </a:ln>
                <a:solidFill>
                  <a:srgbClr val="000000"/>
                </a:solidFill>
                <a:effectLst/>
                <a:uLnTx/>
                <a:uFillTx/>
                <a:latin typeface="明兰"/>
                <a:sym typeface="明兰"/>
              </a:rPr>
              <a:t>人工智能导论：模型与算法</a:t>
            </a:r>
            <a:endParaRPr kumimoji="0" lang="zh-CN" altLang="en-US" sz="1800" b="0" i="0" u="none" strike="noStrike" kern="1200" cap="none" spc="100" normalizeH="0" baseline="0" noProof="0" dirty="0">
              <a:ln>
                <a:noFill/>
              </a:ln>
              <a:solidFill>
                <a:srgbClr val="000000"/>
              </a:solidFill>
              <a:effectLst/>
              <a:uLnTx/>
              <a:uFillTx/>
              <a:latin typeface="明兰"/>
              <a:sym typeface="明兰"/>
            </a:endParaRPr>
          </a:p>
        </p:txBody>
      </p:sp>
      <p:grpSp>
        <p:nvGrpSpPr>
          <p:cNvPr id="4" name="组合 19"/>
          <p:cNvGrpSpPr/>
          <p:nvPr/>
        </p:nvGrpSpPr>
        <p:grpSpPr>
          <a:xfrm>
            <a:off x="5573929" y="6327199"/>
            <a:ext cx="333309" cy="284365"/>
            <a:chOff x="0" y="0"/>
            <a:chExt cx="444410" cy="379151"/>
          </a:xfrm>
        </p:grpSpPr>
        <p:sp>
          <p:nvSpPr>
            <p:cNvPr id="5" name="任意多边形 20"/>
            <p:cNvSpPr/>
            <p:nvPr/>
          </p:nvSpPr>
          <p:spPr>
            <a:xfrm rot="16200000">
              <a:off x="43197" y="-14472"/>
              <a:ext cx="358143" cy="409305"/>
            </a:xfrm>
            <a:custGeom>
              <a:avLst/>
              <a:gdLst/>
              <a:ahLst/>
              <a:cxnLst>
                <a:cxn ang="0">
                  <a:pos x="wd2" y="hd2"/>
                </a:cxn>
                <a:cxn ang="5400000">
                  <a:pos x="wd2" y="hd2"/>
                </a:cxn>
                <a:cxn ang="10800000">
                  <a:pos x="wd2" y="hd2"/>
                </a:cxn>
                <a:cxn ang="16200000">
                  <a:pos x="wd2" y="hd2"/>
                </a:cxn>
              </a:cxnLst>
              <a:rect l="0" t="0" r="r" b="b"/>
              <a:pathLst>
                <a:path w="21600" h="21600" extrusionOk="0">
                  <a:moveTo>
                    <a:pt x="617" y="16380"/>
                  </a:moveTo>
                  <a:lnTo>
                    <a:pt x="0" y="4860"/>
                  </a:lnTo>
                  <a:lnTo>
                    <a:pt x="10491" y="0"/>
                  </a:lnTo>
                  <a:lnTo>
                    <a:pt x="21600" y="4770"/>
                  </a:lnTo>
                  <a:lnTo>
                    <a:pt x="21497" y="16200"/>
                  </a:lnTo>
                  <a:lnTo>
                    <a:pt x="10800" y="21600"/>
                  </a:lnTo>
                  <a:lnTo>
                    <a:pt x="617" y="16380"/>
                  </a:lnTo>
                  <a:close/>
                </a:path>
              </a:pathLst>
            </a:custGeom>
            <a:solidFill>
              <a:srgbClr val="26262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6" name="任意多边形 21"/>
            <p:cNvSpPr/>
            <p:nvPr/>
          </p:nvSpPr>
          <p:spPr>
            <a:xfrm rot="16200000">
              <a:off x="-24788" y="31606"/>
              <a:ext cx="318846" cy="266246"/>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lnTo>
                    <a:pt x="0" y="21274"/>
                  </a:lnTo>
                  <a:lnTo>
                    <a:pt x="14074" y="21600"/>
                  </a:lnTo>
                  <a:lnTo>
                    <a:pt x="21600" y="7184"/>
                  </a:lnTo>
                  <a:lnTo>
                    <a:pt x="9014" y="0"/>
                  </a:lnTo>
                  <a:close/>
                </a:path>
              </a:pathLst>
            </a:custGeom>
            <a:solidFill>
              <a:srgbClr val="74747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7" name="任意多边形 22"/>
            <p:cNvSpPr/>
            <p:nvPr/>
          </p:nvSpPr>
          <p:spPr>
            <a:xfrm rot="16200000">
              <a:off x="36994" y="151433"/>
              <a:ext cx="190724" cy="264713"/>
            </a:xfrm>
            <a:custGeom>
              <a:avLst/>
              <a:gdLst/>
              <a:ahLst/>
              <a:cxnLst>
                <a:cxn ang="0">
                  <a:pos x="wd2" y="hd2"/>
                </a:cxn>
                <a:cxn ang="5400000">
                  <a:pos x="wd2" y="hd2"/>
                </a:cxn>
                <a:cxn ang="10800000">
                  <a:pos x="wd2" y="hd2"/>
                </a:cxn>
                <a:cxn ang="16200000">
                  <a:pos x="wd2" y="hd2"/>
                </a:cxn>
              </a:cxnLst>
              <a:rect l="0" t="0" r="r" b="b"/>
              <a:pathLst>
                <a:path w="21600" h="21600" extrusionOk="0">
                  <a:moveTo>
                    <a:pt x="0" y="8768"/>
                  </a:moveTo>
                  <a:lnTo>
                    <a:pt x="6246" y="21600"/>
                  </a:lnTo>
                  <a:lnTo>
                    <a:pt x="21600" y="0"/>
                  </a:lnTo>
                  <a:lnTo>
                    <a:pt x="0" y="8768"/>
                  </a:lnTo>
                  <a:close/>
                </a:path>
              </a:pathLst>
            </a:custGeom>
            <a:solidFill>
              <a:srgbClr val="939393"/>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8" name="任意多边形 23"/>
            <p:cNvSpPr/>
            <p:nvPr/>
          </p:nvSpPr>
          <p:spPr>
            <a:xfrm rot="16200000">
              <a:off x="196586" y="232816"/>
              <a:ext cx="55915" cy="2367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805" y="21600"/>
                  </a:lnTo>
                  <a:lnTo>
                    <a:pt x="21600" y="14466"/>
                  </a:lnTo>
                  <a:lnTo>
                    <a:pt x="0" y="0"/>
                  </a:lnTo>
                  <a:close/>
                </a:path>
              </a:pathLst>
            </a:custGeom>
            <a:solidFill>
              <a:srgbClr val="868686"/>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9" name="任意多边形 24"/>
            <p:cNvSpPr/>
            <p:nvPr/>
          </p:nvSpPr>
          <p:spPr>
            <a:xfrm rot="16200000">
              <a:off x="171247" y="90281"/>
              <a:ext cx="363446" cy="182883"/>
            </a:xfrm>
            <a:custGeom>
              <a:avLst/>
              <a:gdLst/>
              <a:ahLst/>
              <a:cxnLst>
                <a:cxn ang="0">
                  <a:pos x="wd2" y="hd2"/>
                </a:cxn>
                <a:cxn ang="5400000">
                  <a:pos x="wd2" y="hd2"/>
                </a:cxn>
                <a:cxn ang="10800000">
                  <a:pos x="wd2" y="hd2"/>
                </a:cxn>
                <a:cxn ang="16200000">
                  <a:pos x="wd2" y="hd2"/>
                </a:cxn>
              </a:cxnLst>
              <a:rect l="0" t="0" r="r" b="b"/>
              <a:pathLst>
                <a:path w="21600" h="21600" extrusionOk="0">
                  <a:moveTo>
                    <a:pt x="0" y="9287"/>
                  </a:moveTo>
                  <a:lnTo>
                    <a:pt x="9954" y="21600"/>
                  </a:lnTo>
                  <a:lnTo>
                    <a:pt x="21600" y="8341"/>
                  </a:lnTo>
                  <a:lnTo>
                    <a:pt x="14787" y="499"/>
                  </a:lnTo>
                  <a:lnTo>
                    <a:pt x="2428" y="0"/>
                  </a:lnTo>
                  <a:lnTo>
                    <a:pt x="0" y="9287"/>
                  </a:lnTo>
                  <a:close/>
                </a:path>
              </a:pathLst>
            </a:custGeom>
            <a:solidFill>
              <a:srgbClr val="343434"/>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sp>
          <p:nvSpPr>
            <p:cNvPr id="10" name="任意多边形 25"/>
            <p:cNvSpPr/>
            <p:nvPr/>
          </p:nvSpPr>
          <p:spPr>
            <a:xfrm rot="16200000">
              <a:off x="153448" y="-62167"/>
              <a:ext cx="115405" cy="242290"/>
            </a:xfrm>
            <a:custGeom>
              <a:avLst/>
              <a:gdLst/>
              <a:ahLst/>
              <a:cxnLst>
                <a:cxn ang="0">
                  <a:pos x="wd2" y="hd2"/>
                </a:cxn>
                <a:cxn ang="5400000">
                  <a:pos x="wd2" y="hd2"/>
                </a:cxn>
                <a:cxn ang="10800000">
                  <a:pos x="wd2" y="hd2"/>
                </a:cxn>
                <a:cxn ang="16200000">
                  <a:pos x="wd2" y="hd2"/>
                </a:cxn>
              </a:cxnLst>
              <a:rect l="0" t="0" r="r" b="b"/>
              <a:pathLst>
                <a:path w="21600" h="21600" extrusionOk="0">
                  <a:moveTo>
                    <a:pt x="20740" y="0"/>
                  </a:moveTo>
                  <a:lnTo>
                    <a:pt x="21600" y="21600"/>
                  </a:lnTo>
                  <a:lnTo>
                    <a:pt x="0" y="15733"/>
                  </a:lnTo>
                  <a:lnTo>
                    <a:pt x="20740" y="0"/>
                  </a:lnTo>
                  <a:close/>
                </a:path>
              </a:pathLst>
            </a:custGeom>
            <a:solidFill>
              <a:srgbClr val="4D4D4D"/>
            </a:solidFill>
            <a:ln w="12700" cap="flat">
              <a:noFill/>
              <a:miter lim="400000"/>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defRPr>
                  <a:solidFill>
                    <a:srgbClr val="FFFFFF"/>
                  </a:solidFill>
                </a:defRPr>
              </a:pPr>
              <a:endParaRPr kumimoji="0" sz="135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sym typeface="等线" panose="02010600030101010101" charset="-122"/>
              </a:endParaRPr>
            </a:p>
          </p:txBody>
        </p:sp>
      </p:gr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1737" y="294786"/>
            <a:ext cx="645805" cy="63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0">
        <p14:warp/>
      </p:transition>
    </mc:Choice>
    <mc:Fallback>
      <p:transition spd="slow" advClick="0" advTm="0">
        <p:fad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indefinite" fill="hold"/>
                                        <p:tgtEl>
                                          <p:spTgt spid="386"/>
                                        </p:tgtEl>
                                        <p:attrNameLst>
                                          <p:attrName>style.visibility</p:attrName>
                                        </p:attrNameLst>
                                      </p:cBhvr>
                                      <p:to>
                                        <p:strVal val="visible"/>
                                      </p:to>
                                    </p:set>
                                    <p:animEffect transition="in" filter="dissolve">
                                      <p:cBhvr>
                                        <p:cTn id="7" dur="500"/>
                                        <p:tgtEl>
                                          <p:spTgt spid="386"/>
                                        </p:tgtEl>
                                      </p:cBhvr>
                                    </p:animEffect>
                                  </p:childTnLst>
                                </p:cTn>
                              </p:par>
                            </p:childTnLst>
                          </p:cTn>
                        </p:par>
                        <p:par>
                          <p:cTn id="8" fill="hold">
                            <p:stCondLst>
                              <p:cond delay="500"/>
                            </p:stCondLst>
                            <p:childTnLst>
                              <p:par>
                                <p:cTn id="9" presetID="9" presetClass="entr" presetSubtype="0" fill="hold" grpId="0" nodeType="afterEffect">
                                  <p:stCondLst>
                                    <p:cond delay="500"/>
                                  </p:stCondLst>
                                  <p:childTnLst>
                                    <p:set>
                                      <p:cBhvr>
                                        <p:cTn id="10" dur="indefinite" fill="hold"/>
                                        <p:tgtEl>
                                          <p:spTgt spid="357"/>
                                        </p:tgtEl>
                                        <p:attrNameLst>
                                          <p:attrName>style.visibility</p:attrName>
                                        </p:attrNameLst>
                                      </p:cBhvr>
                                      <p:to>
                                        <p:strVal val="visible"/>
                                      </p:to>
                                    </p:set>
                                    <p:animEffect transition="in" filter="dissolve">
                                      <p:cBhvr>
                                        <p:cTn id="11" dur="500"/>
                                        <p:tgtEl>
                                          <p:spTgt spid="357"/>
                                        </p:tgtEl>
                                      </p:cBhvr>
                                    </p:animEffect>
                                  </p:childTnLst>
                                </p:cTn>
                              </p:par>
                            </p:childTnLst>
                          </p:cTn>
                        </p:par>
                        <p:par>
                          <p:cTn id="12" fill="hold">
                            <p:stCondLst>
                              <p:cond delay="1500"/>
                            </p:stCondLst>
                            <p:childTnLst>
                              <p:par>
                                <p:cTn id="13" presetID="9" presetClass="entr" presetSubtype="0" fill="hold" grpId="0" nodeType="afterEffect">
                                  <p:stCondLst>
                                    <p:cond delay="500"/>
                                  </p:stCondLst>
                                  <p:childTnLst>
                                    <p:set>
                                      <p:cBhvr>
                                        <p:cTn id="14" dur="indefinite" fill="hold"/>
                                        <p:tgtEl>
                                          <p:spTgt spid="387"/>
                                        </p:tgtEl>
                                        <p:attrNameLst>
                                          <p:attrName>style.visibility</p:attrName>
                                        </p:attrNameLst>
                                      </p:cBhvr>
                                      <p:to>
                                        <p:strVal val="visible"/>
                                      </p:to>
                                    </p:set>
                                    <p:animEffect transition="in" filter="dissolve">
                                      <p:cBhvr>
                                        <p:cTn id="15" dur="500"/>
                                        <p:tgtEl>
                                          <p:spTgt spid="387"/>
                                        </p:tgtEl>
                                      </p:cBhvr>
                                    </p:animEffect>
                                  </p:childTnLst>
                                </p:cTn>
                              </p:par>
                            </p:childTnLst>
                          </p:cTn>
                        </p:par>
                        <p:par>
                          <p:cTn id="16" fill="hold">
                            <p:stCondLst>
                              <p:cond delay="2500"/>
                            </p:stCondLst>
                            <p:childTnLst>
                              <p:par>
                                <p:cTn id="17" presetID="15" presetClass="entr" presetSubtype="0" fill="hold" grpId="0" nodeType="afterEffect">
                                  <p:stCondLst>
                                    <p:cond delay="0"/>
                                  </p:stCondLst>
                                  <p:childTnLst>
                                    <p:set>
                                      <p:cBhvr>
                                        <p:cTn id="18" dur="indefinite" fill="hold"/>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3500"/>
                            </p:stCondLst>
                            <p:childTnLst>
                              <p:par>
                                <p:cTn id="24" presetID="9" presetClass="entr" presetSubtype="0" fill="hold" grpId="0" nodeType="afterEffect">
                                  <p:stCondLst>
                                    <p:cond delay="0"/>
                                  </p:stCondLst>
                                  <p:childTnLst>
                                    <p:set>
                                      <p:cBhvr>
                                        <p:cTn id="25" dur="indefinite" fill="hold"/>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animBg="1" advAuto="0"/>
      <p:bldP spid="386" grpId="0" animBg="1" advAuto="0"/>
      <p:bldP spid="387" grpId="0" animBg="1" advAuto="0"/>
      <p:bldP spid="3" grpId="0" animBg="1" advAuto="0"/>
      <p:bldP spid="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547107" y="979870"/>
                <a:ext cx="7926924" cy="1930337"/>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zh-CN" altLang="en-US" sz="2800" dirty="0">
                    <a:latin typeface="+mn-ea"/>
                    <a:cs typeface="Times New Roman" panose="02020603050405020304" pitchFamily="18" charset="0"/>
                  </a:rPr>
                  <a:t>如下图所示，向</a:t>
                </a:r>
                <a14:m>
                  <m:oMath xmlns:m="http://schemas.openxmlformats.org/officeDocument/2006/math">
                    <m:r>
                      <a:rPr lang="en-US" altLang="zh-CN" sz="2800" i="1">
                        <a:latin typeface="Cambria Math" panose="02040503050406030204" pitchFamily="18" charset="0"/>
                      </a:rPr>
                      <m:t>𝑦</m:t>
                    </m:r>
                  </m:oMath>
                </a14:m>
                <a:r>
                  <a:rPr lang="zh-CN" altLang="en-US" sz="2800" dirty="0">
                    <a:latin typeface="+mn-ea"/>
                  </a:rPr>
                  <a:t>方向投影（使得二维数据映射为一维）比向</a:t>
                </a:r>
                <a14:m>
                  <m:oMath xmlns:m="http://schemas.openxmlformats.org/officeDocument/2006/math">
                    <m:r>
                      <a:rPr lang="en-US" altLang="zh-CN" sz="2800" b="0" i="1" smtClean="0">
                        <a:latin typeface="Cambria Math" panose="02040503050406030204" pitchFamily="18" charset="0"/>
                      </a:rPr>
                      <m:t>𝑥</m:t>
                    </m:r>
                  </m:oMath>
                </a14:m>
                <a:r>
                  <a:rPr lang="zh-CN" altLang="en-US" sz="2800" dirty="0">
                    <a:latin typeface="+mn-ea"/>
                  </a:rPr>
                  <a:t>方向投影结果在降维这个意义上而言要好；右下图则是黄线方向投影要好。</a:t>
                </a:r>
                <a:endParaRPr lang="zh-CN" altLang="en-US" sz="2800" dirty="0">
                  <a:latin typeface="+mn-ea"/>
                </a:endParaRPr>
              </a:p>
            </p:txBody>
          </p:sp>
        </mc:Choice>
        <mc:Fallback>
          <p:sp>
            <p:nvSpPr>
              <p:cNvPr id="4" name="矩形 3"/>
              <p:cNvSpPr>
                <a:spLocks noRot="1" noChangeAspect="1" noMove="1" noResize="1" noEditPoints="1" noAdjustHandles="1" noChangeArrowheads="1" noChangeShapeType="1" noTextEdit="1"/>
              </p:cNvSpPr>
              <p:nvPr/>
            </p:nvSpPr>
            <p:spPr>
              <a:xfrm>
                <a:off x="547107" y="979870"/>
                <a:ext cx="7926924" cy="1930337"/>
              </a:xfrm>
              <a:prstGeom prst="rect">
                <a:avLst/>
              </a:prstGeom>
              <a:blipFill rotWithShape="1">
                <a:blip r:embed="rId1"/>
                <a:stretch>
                  <a:fillRect l="-5" t="-3" r="-1122" b="-1842"/>
                </a:stretch>
              </a:blipFill>
            </p:spPr>
            <p:txBody>
              <a:bodyPr/>
              <a:lstStyle/>
              <a:p>
                <a:r>
                  <a:rPr lang="zh-CN" altLang="en-US">
                    <a:noFill/>
                  </a:rPr>
                  <a:t> </a:t>
                </a:r>
              </a:p>
            </p:txBody>
          </p:sp>
        </mc:Fallback>
      </mc:AlternateContent>
      <p:sp>
        <p:nvSpPr>
          <p:cNvPr id="8" name="圆角矩形 7"/>
          <p:cNvSpPr/>
          <p:nvPr/>
        </p:nvSpPr>
        <p:spPr bwMode="auto">
          <a:xfrm>
            <a:off x="6489631" y="87245"/>
            <a:ext cx="2181225" cy="715076"/>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lgn="ctr" fontAlgn="base">
              <a:spcBef>
                <a:spcPct val="0"/>
              </a:spcBef>
              <a:spcAft>
                <a:spcPct val="0"/>
              </a:spcAft>
              <a:defRPr/>
            </a:pPr>
            <a:r>
              <a:rPr kumimoji="0" lang="zh-CN" altLang="en-US" sz="2200" i="0" u="none" strike="noStrike" kern="0" cap="none" spc="0" normalizeH="0" baseline="0" noProof="0" dirty="0">
                <a:ln>
                  <a:noFill/>
                </a:ln>
                <a:solidFill>
                  <a:srgbClr val="C00000"/>
                </a:solidFill>
                <a:effectLst/>
                <a:uLnTx/>
                <a:uFillTx/>
                <a:latin typeface="+mn-ea"/>
                <a:cs typeface="Times New Roman" panose="02020603050405020304" pitchFamily="18" charset="0"/>
              </a:rPr>
              <a:t>保证样本</a:t>
            </a:r>
            <a:endParaRPr kumimoji="0" lang="en-US" altLang="zh-CN" sz="2200" i="0" u="none" strike="noStrike" kern="0" cap="none" spc="0" normalizeH="0" baseline="0" noProof="0" dirty="0">
              <a:ln>
                <a:noFill/>
              </a:ln>
              <a:solidFill>
                <a:srgbClr val="C00000"/>
              </a:solidFill>
              <a:effectLst/>
              <a:uLnTx/>
              <a:uFillTx/>
              <a:latin typeface="+mn-ea"/>
              <a:cs typeface="Times New Roman" panose="02020603050405020304" pitchFamily="18" charset="0"/>
            </a:endParaRPr>
          </a:p>
          <a:p>
            <a:pPr algn="ctr" fontAlgn="base">
              <a:spcBef>
                <a:spcPct val="0"/>
              </a:spcBef>
              <a:spcAft>
                <a:spcPct val="0"/>
              </a:spcAft>
              <a:defRPr/>
            </a:pPr>
            <a:r>
              <a:rPr kumimoji="0" lang="zh-CN" altLang="en-US" sz="2200" i="0" u="none" strike="noStrike" kern="0" cap="none" spc="0" normalizeH="0" baseline="0" noProof="0" dirty="0">
                <a:ln>
                  <a:noFill/>
                </a:ln>
                <a:solidFill>
                  <a:srgbClr val="C00000"/>
                </a:solidFill>
                <a:effectLst/>
                <a:uLnTx/>
                <a:uFillTx/>
                <a:latin typeface="+mn-ea"/>
                <a:cs typeface="Times New Roman" panose="02020603050405020304" pitchFamily="18" charset="0"/>
              </a:rPr>
              <a:t>投影后方差最大</a:t>
            </a:r>
            <a:endParaRPr kumimoji="0" lang="en-US" altLang="zh-CN" sz="22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p:grpSp>
        <p:nvGrpSpPr>
          <p:cNvPr id="3" name="组合 2"/>
          <p:cNvGrpSpPr/>
          <p:nvPr/>
        </p:nvGrpSpPr>
        <p:grpSpPr>
          <a:xfrm>
            <a:off x="547107" y="3194476"/>
            <a:ext cx="3991945" cy="2598842"/>
            <a:chOff x="274509" y="3223995"/>
            <a:chExt cx="3991945" cy="2598842"/>
          </a:xfrm>
        </p:grpSpPr>
        <p:grpSp>
          <p:nvGrpSpPr>
            <p:cNvPr id="1031" name="组合 1030"/>
            <p:cNvGrpSpPr/>
            <p:nvPr/>
          </p:nvGrpSpPr>
          <p:grpSpPr>
            <a:xfrm>
              <a:off x="274509" y="3223995"/>
              <a:ext cx="3991945" cy="2598842"/>
              <a:chOff x="302038" y="2943225"/>
              <a:chExt cx="4054944" cy="2131540"/>
            </a:xfrm>
          </p:grpSpPr>
          <p:cxnSp>
            <p:nvCxnSpPr>
              <p:cNvPr id="5" name="直接箭头连接符 4"/>
              <p:cNvCxnSpPr/>
              <p:nvPr/>
            </p:nvCxnSpPr>
            <p:spPr>
              <a:xfrm>
                <a:off x="1200150" y="4695825"/>
                <a:ext cx="28765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200150" y="2943225"/>
                <a:ext cx="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五角星 9"/>
              <p:cNvSpPr/>
              <p:nvPr/>
            </p:nvSpPr>
            <p:spPr>
              <a:xfrm>
                <a:off x="2533650" y="3028950"/>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3" name="五角星 12"/>
              <p:cNvSpPr/>
              <p:nvPr/>
            </p:nvSpPr>
            <p:spPr>
              <a:xfrm>
                <a:off x="2657475" y="3355145"/>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4" name="五角星 13"/>
              <p:cNvSpPr/>
              <p:nvPr/>
            </p:nvSpPr>
            <p:spPr>
              <a:xfrm>
                <a:off x="2343150" y="3564695"/>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5" name="五角星 14"/>
              <p:cNvSpPr/>
              <p:nvPr/>
            </p:nvSpPr>
            <p:spPr>
              <a:xfrm>
                <a:off x="2790825" y="3714750"/>
                <a:ext cx="209550" cy="209550"/>
              </a:xfrm>
              <a:prstGeom prst="star5">
                <a:avLst/>
              </a:prstGeom>
              <a:solidFill>
                <a:srgbClr val="FFC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cxnSp>
            <p:nvCxnSpPr>
              <p:cNvPr id="17" name="直接箭头连接符 16"/>
              <p:cNvCxnSpPr/>
              <p:nvPr/>
            </p:nvCxnSpPr>
            <p:spPr>
              <a:xfrm>
                <a:off x="2447925" y="3819525"/>
                <a:ext cx="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2876550" y="3924299"/>
                <a:ext cx="1921" cy="7810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752725" y="3564695"/>
                <a:ext cx="0" cy="1140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638425" y="3238500"/>
                <a:ext cx="0" cy="1457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1200150" y="3714750"/>
                <a:ext cx="11430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1200150" y="3867150"/>
                <a:ext cx="1590675"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1200150" y="3498020"/>
                <a:ext cx="1485901"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1209675" y="3155120"/>
                <a:ext cx="127635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0" name="TextBox 1029"/>
                  <p:cNvSpPr txBox="1"/>
                  <p:nvPr/>
                </p:nvSpPr>
                <p:spPr>
                  <a:xfrm>
                    <a:off x="3540538" y="4777740"/>
                    <a:ext cx="816444" cy="297025"/>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a:ea typeface="黑体" panose="02010609060101010101" charset="-122"/>
                          </a:rPr>
                          <m:t>𝑥</m:t>
                        </m:r>
                      </m:oMath>
                    </a14:m>
                    <a:r>
                      <a:rPr lang="zh-CN" altLang="en-US" sz="1600" dirty="0">
                        <a:ea typeface="黑体" panose="02010609060101010101" charset="-122"/>
                      </a:rPr>
                      <a:t>方向</a:t>
                    </a:r>
                    <a:endParaRPr lang="zh-CN" altLang="en-US" sz="1600" dirty="0">
                      <a:ea typeface="黑体" panose="02010609060101010101" charset="-122"/>
                    </a:endParaRPr>
                  </a:p>
                </p:txBody>
              </p:sp>
            </mc:Choice>
            <mc:Fallback>
              <p:sp>
                <p:nvSpPr>
                  <p:cNvPr id="1030" name="TextBox 1029"/>
                  <p:cNvSpPr txBox="1">
                    <a:spLocks noRot="1" noChangeAspect="1" noMove="1" noResize="1" noEditPoints="1" noAdjustHandles="1" noChangeArrowheads="1" noChangeShapeType="1" noTextEdit="1"/>
                  </p:cNvSpPr>
                  <p:nvPr/>
                </p:nvSpPr>
                <p:spPr>
                  <a:xfrm>
                    <a:off x="3540538" y="4777740"/>
                    <a:ext cx="816444" cy="29702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302038" y="3007935"/>
                    <a:ext cx="820719" cy="297025"/>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a:ea typeface="黑体" panose="02010609060101010101" charset="-122"/>
                          </a:rPr>
                          <m:t>𝑦</m:t>
                        </m:r>
                      </m:oMath>
                    </a14:m>
                    <a:r>
                      <a:rPr lang="zh-CN" altLang="en-US" sz="1600" dirty="0">
                        <a:ea typeface="黑体" panose="02010609060101010101" charset="-122"/>
                      </a:rPr>
                      <a:t>方向</a:t>
                    </a:r>
                    <a:endParaRPr lang="zh-CN" altLang="en-US" sz="1600" dirty="0">
                      <a:ea typeface="黑体" panose="02010609060101010101" charset="-122"/>
                    </a:endParaRPr>
                  </a:p>
                </p:txBody>
              </p:sp>
            </mc:Choice>
            <mc:Fallback>
              <p:sp>
                <p:nvSpPr>
                  <p:cNvPr id="42" name="TextBox 41"/>
                  <p:cNvSpPr txBox="1">
                    <a:spLocks noRot="1" noChangeAspect="1" noMove="1" noResize="1" noEditPoints="1" noAdjustHandles="1" noChangeArrowheads="1" noChangeShapeType="1" noTextEdit="1"/>
                  </p:cNvSpPr>
                  <p:nvPr/>
                </p:nvSpPr>
                <p:spPr>
                  <a:xfrm>
                    <a:off x="302038" y="3007935"/>
                    <a:ext cx="820719" cy="297025"/>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36" name="矩形 1035"/>
                <p:cNvSpPr/>
                <p:nvPr/>
              </p:nvSpPr>
              <p:spPr>
                <a:xfrm>
                  <a:off x="1158668" y="5440341"/>
                  <a:ext cx="1755609" cy="338554"/>
                </a:xfrm>
                <a:prstGeom prst="rect">
                  <a:avLst/>
                </a:prstGeom>
              </p:spPr>
              <p:txBody>
                <a:bodyPr wrap="none">
                  <a:spAutoFit/>
                </a:bodyPr>
                <a:lstStyle/>
                <a:p>
                  <a:r>
                    <a:rPr lang="zh-CN" altLang="en-US" sz="1600" b="1" dirty="0">
                      <a:solidFill>
                        <a:srgbClr val="C00000"/>
                      </a:solidFill>
                      <a:latin typeface="Times New Roman" panose="02020603050405020304" pitchFamily="18" charset="0"/>
                      <a:ea typeface="黑体" panose="02010609060101010101" charset="-122"/>
                      <a:cs typeface="Times New Roman" panose="02020603050405020304" pitchFamily="18" charset="0"/>
                    </a:rPr>
                    <a:t>向</a:t>
                  </a:r>
                  <a14:m>
                    <m:oMath xmlns:m="http://schemas.openxmlformats.org/officeDocument/2006/math">
                      <m:r>
                        <a:rPr lang="en-US" altLang="zh-CN" sz="1600" b="1" i="1">
                          <a:solidFill>
                            <a:srgbClr val="C00000"/>
                          </a:solidFill>
                          <a:latin typeface="Cambria Math" panose="02040503050406030204"/>
                          <a:ea typeface="黑体" panose="02010609060101010101" charset="-122"/>
                        </a:rPr>
                        <m:t>𝒚</m:t>
                      </m:r>
                    </m:oMath>
                  </a14:m>
                  <a:r>
                    <a:rPr lang="zh-CN" altLang="en-US" sz="1600" b="1" dirty="0">
                      <a:solidFill>
                        <a:srgbClr val="C00000"/>
                      </a:solidFill>
                      <a:ea typeface="黑体" panose="02010609060101010101" charset="-122"/>
                    </a:rPr>
                    <a:t>方向投影要好</a:t>
                  </a:r>
                  <a:endParaRPr lang="zh-CN" altLang="en-US" sz="1600" b="1" dirty="0">
                    <a:solidFill>
                      <a:srgbClr val="C00000"/>
                    </a:solidFill>
                  </a:endParaRPr>
                </a:p>
              </p:txBody>
            </p:sp>
          </mc:Choice>
          <mc:Fallback>
            <p:sp>
              <p:nvSpPr>
                <p:cNvPr id="1036" name="矩形 1035"/>
                <p:cNvSpPr>
                  <a:spLocks noRot="1" noChangeAspect="1" noMove="1" noResize="1" noEditPoints="1" noAdjustHandles="1" noChangeArrowheads="1" noChangeShapeType="1" noTextEdit="1"/>
                </p:cNvSpPr>
                <p:nvPr/>
              </p:nvSpPr>
              <p:spPr>
                <a:xfrm>
                  <a:off x="1158668" y="5440341"/>
                  <a:ext cx="1755609" cy="338554"/>
                </a:xfrm>
                <a:prstGeom prst="rect">
                  <a:avLst/>
                </a:prstGeom>
                <a:blipFill rotWithShape="1">
                  <a:blip r:embed="rId4"/>
                </a:blipFill>
              </p:spPr>
              <p:txBody>
                <a:bodyPr/>
                <a:lstStyle/>
                <a:p>
                  <a:r>
                    <a:rPr lang="zh-CN" altLang="en-US">
                      <a:noFill/>
                    </a:rPr>
                    <a:t> </a:t>
                  </a:r>
                </a:p>
              </p:txBody>
            </p:sp>
          </mc:Fallback>
        </mc:AlternateContent>
      </p:grpSp>
      <p:grpSp>
        <p:nvGrpSpPr>
          <p:cNvPr id="2" name="组合 1"/>
          <p:cNvGrpSpPr/>
          <p:nvPr/>
        </p:nvGrpSpPr>
        <p:grpSpPr>
          <a:xfrm>
            <a:off x="4524253" y="3009038"/>
            <a:ext cx="3948760" cy="2784574"/>
            <a:chOff x="4032180" y="3692124"/>
            <a:chExt cx="3948760" cy="2784574"/>
          </a:xfrm>
        </p:grpSpPr>
        <p:cxnSp>
          <p:nvCxnSpPr>
            <p:cNvPr id="61" name="直接箭头连接符 60"/>
            <p:cNvCxnSpPr/>
            <p:nvPr/>
          </p:nvCxnSpPr>
          <p:spPr>
            <a:xfrm>
              <a:off x="4930292" y="6028924"/>
              <a:ext cx="287655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4930292" y="3692124"/>
              <a:ext cx="0" cy="233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p:cNvSpPr txBox="1"/>
                <p:nvPr/>
              </p:nvSpPr>
              <p:spPr>
                <a:xfrm>
                  <a:off x="7270681" y="6138144"/>
                  <a:ext cx="710259" cy="338554"/>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a:ea typeface="黑体" panose="02010609060101010101" charset="-122"/>
                        </a:rPr>
                        <m:t>𝑥</m:t>
                      </m:r>
                    </m:oMath>
                  </a14:m>
                  <a:r>
                    <a:rPr lang="zh-CN" altLang="en-US" sz="1600" dirty="0">
                      <a:ea typeface="黑体" panose="02010609060101010101" charset="-122"/>
                    </a:rPr>
                    <a:t>方向</a:t>
                  </a:r>
                  <a:endParaRPr lang="zh-CN" altLang="en-US" sz="1600" dirty="0">
                    <a:ea typeface="黑体" panose="02010609060101010101" charset="-122"/>
                  </a:endParaRPr>
                </a:p>
              </p:txBody>
            </p:sp>
          </mc:Choice>
          <mc:Fallback>
            <p:sp>
              <p:nvSpPr>
                <p:cNvPr id="75" name="TextBox 74"/>
                <p:cNvSpPr txBox="1">
                  <a:spLocks noRot="1" noChangeAspect="1" noMove="1" noResize="1" noEditPoints="1" noAdjustHandles="1" noChangeArrowheads="1" noChangeShapeType="1" noTextEdit="1"/>
                </p:cNvSpPr>
                <p:nvPr/>
              </p:nvSpPr>
              <p:spPr>
                <a:xfrm>
                  <a:off x="7270681" y="6138144"/>
                  <a:ext cx="710259" cy="33855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TextBox 75"/>
                <p:cNvSpPr txBox="1"/>
                <p:nvPr/>
              </p:nvSpPr>
              <p:spPr>
                <a:xfrm>
                  <a:off x="4032180" y="3778404"/>
                  <a:ext cx="713978" cy="338554"/>
                </a:xfrm>
                <a:prstGeom prst="rect">
                  <a:avLst/>
                </a:prstGeom>
                <a:noFill/>
              </p:spPr>
              <p:txBody>
                <a:bodyPr wrap="none" rtlCol="0">
                  <a:spAutoFit/>
                </a:bodyPr>
                <a:lstStyle/>
                <a:p>
                  <a14:m>
                    <m:oMath xmlns:m="http://schemas.openxmlformats.org/officeDocument/2006/math">
                      <m:r>
                        <a:rPr lang="en-US" altLang="zh-CN" sz="1600" b="0" i="1" smtClean="0">
                          <a:latin typeface="Cambria Math" panose="02040503050406030204"/>
                          <a:ea typeface="黑体" panose="02010609060101010101" charset="-122"/>
                        </a:rPr>
                        <m:t>𝑦</m:t>
                      </m:r>
                    </m:oMath>
                  </a14:m>
                  <a:r>
                    <a:rPr lang="zh-CN" altLang="en-US" sz="1600" dirty="0">
                      <a:ea typeface="黑体" panose="02010609060101010101" charset="-122"/>
                    </a:rPr>
                    <a:t>方向</a:t>
                  </a:r>
                  <a:endParaRPr lang="zh-CN" altLang="en-US" sz="1600" dirty="0">
                    <a:ea typeface="黑体" panose="02010609060101010101" charset="-122"/>
                  </a:endParaRPr>
                </a:p>
              </p:txBody>
            </p:sp>
          </mc:Choice>
          <mc:Fallback>
            <p:sp>
              <p:nvSpPr>
                <p:cNvPr id="76" name="TextBox 75"/>
                <p:cNvSpPr txBox="1">
                  <a:spLocks noRot="1" noChangeAspect="1" noMove="1" noResize="1" noEditPoints="1" noAdjustHandles="1" noChangeArrowheads="1" noChangeShapeType="1" noTextEdit="1"/>
                </p:cNvSpPr>
                <p:nvPr/>
              </p:nvSpPr>
              <p:spPr>
                <a:xfrm>
                  <a:off x="4032180" y="3778404"/>
                  <a:ext cx="713978" cy="338554"/>
                </a:xfrm>
                <a:prstGeom prst="rect">
                  <a:avLst/>
                </a:prstGeom>
                <a:blipFill rotWithShape="1">
                  <a:blip r:embed="rId6"/>
                </a:blipFill>
              </p:spPr>
              <p:txBody>
                <a:bodyPr/>
                <a:lstStyle/>
                <a:p>
                  <a:r>
                    <a:rPr lang="zh-CN" altLang="en-US">
                      <a:noFill/>
                    </a:rPr>
                    <a:t> </a:t>
                  </a:r>
                </a:p>
              </p:txBody>
            </p:sp>
          </mc:Fallback>
        </mc:AlternateContent>
        <p:sp>
          <p:nvSpPr>
            <p:cNvPr id="1033" name="流程图: 联系 1032"/>
            <p:cNvSpPr/>
            <p:nvPr/>
          </p:nvSpPr>
          <p:spPr>
            <a:xfrm>
              <a:off x="6270556" y="3748886"/>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79" name="流程图: 联系 78"/>
            <p:cNvSpPr/>
            <p:nvPr/>
          </p:nvSpPr>
          <p:spPr>
            <a:xfrm>
              <a:off x="5275193" y="4451703"/>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0" name="流程图: 联系 79"/>
            <p:cNvSpPr/>
            <p:nvPr/>
          </p:nvSpPr>
          <p:spPr>
            <a:xfrm>
              <a:off x="6022906" y="3891029"/>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1" name="流程图: 联系 80"/>
            <p:cNvSpPr/>
            <p:nvPr/>
          </p:nvSpPr>
          <p:spPr>
            <a:xfrm>
              <a:off x="5789543" y="4053686"/>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2" name="流程图: 联系 81"/>
            <p:cNvSpPr/>
            <p:nvPr/>
          </p:nvSpPr>
          <p:spPr>
            <a:xfrm>
              <a:off x="6923018" y="4527701"/>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3" name="流程图: 联系 82"/>
            <p:cNvSpPr/>
            <p:nvPr/>
          </p:nvSpPr>
          <p:spPr>
            <a:xfrm>
              <a:off x="5546656" y="4167986"/>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4" name="流程图: 联系 83"/>
            <p:cNvSpPr/>
            <p:nvPr/>
          </p:nvSpPr>
          <p:spPr>
            <a:xfrm>
              <a:off x="6589643" y="4771249"/>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5" name="流程图: 联系 84"/>
            <p:cNvSpPr/>
            <p:nvPr/>
          </p:nvSpPr>
          <p:spPr>
            <a:xfrm>
              <a:off x="5932418" y="5189717"/>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86" name="流程图: 联系 85"/>
            <p:cNvSpPr/>
            <p:nvPr/>
          </p:nvSpPr>
          <p:spPr>
            <a:xfrm>
              <a:off x="6489631" y="5105705"/>
              <a:ext cx="104775" cy="143377"/>
            </a:xfrm>
            <a:prstGeom prst="flowChartConnector">
              <a:avLst/>
            </a:prstGeom>
            <a:solidFill>
              <a:srgbClr val="C0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cxnSp>
          <p:nvCxnSpPr>
            <p:cNvPr id="1035" name="直接连接符 1034"/>
            <p:cNvCxnSpPr/>
            <p:nvPr/>
          </p:nvCxnSpPr>
          <p:spPr>
            <a:xfrm flipV="1">
              <a:off x="5108506" y="3891028"/>
              <a:ext cx="1743075" cy="1563371"/>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5096936" y="6068041"/>
              <a:ext cx="2045753" cy="338554"/>
            </a:xfrm>
            <a:prstGeom prst="rect">
              <a:avLst/>
            </a:prstGeom>
          </p:spPr>
          <p:txBody>
            <a:bodyPr wrap="none">
              <a:spAutoFit/>
            </a:bodyPr>
            <a:lstStyle/>
            <a:p>
              <a:r>
                <a:rPr lang="zh-CN" altLang="en-US" sz="1600" b="1" dirty="0">
                  <a:solidFill>
                    <a:srgbClr val="C00000"/>
                  </a:solidFill>
                  <a:ea typeface="黑体" panose="02010609060101010101" charset="-122"/>
                </a:rPr>
                <a:t>向黄线方向投影要好</a:t>
              </a:r>
              <a:endParaRPr lang="zh-CN" altLang="en-US" sz="1600" b="1" dirty="0">
                <a:solidFill>
                  <a:srgbClr val="C00000"/>
                </a:solidFill>
                <a:ea typeface="黑体" panose="02010609060101010101" charset="-122"/>
              </a:endParaRPr>
            </a:p>
          </p:txBody>
        </p:sp>
      </p:grpSp>
      <p:sp>
        <p:nvSpPr>
          <p:cNvPr id="4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主成分分析：算法动机</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p:nvPr/>
            </p:nvSpPr>
            <p:spPr>
              <a:xfrm>
                <a:off x="486758" y="1154240"/>
                <a:ext cx="8104177" cy="5073440"/>
              </a:xfrm>
              <a:prstGeom prst="rect">
                <a:avLst/>
              </a:prstGeom>
            </p:spPr>
            <p:txBody>
              <a:bodyPr wrap="square">
                <a:spAutoFit/>
              </a:bodyPr>
              <a:lstStyle/>
              <a:p>
                <a:pPr marL="457200" indent="-457200" algn="just">
                  <a:lnSpc>
                    <a:spcPct val="130000"/>
                  </a:lnSpc>
                  <a:buFont typeface="Wingdings" panose="05000000000000000000" pitchFamily="2" charset="2"/>
                  <a:buChar char="Ø"/>
                </a:pPr>
                <a:r>
                  <a:rPr lang="zh-CN" altLang="zh-CN" sz="2800" dirty="0">
                    <a:cs typeface="Times New Roman" panose="02020603050405020304" pitchFamily="18" charset="0"/>
                  </a:rPr>
                  <a:t>主成</a:t>
                </a:r>
                <a:r>
                  <a:rPr lang="zh-CN" altLang="en-US" sz="2800" dirty="0">
                    <a:cs typeface="Times New Roman" panose="02020603050405020304" pitchFamily="18" charset="0"/>
                  </a:rPr>
                  <a:t>分</a:t>
                </a:r>
                <a:r>
                  <a:rPr lang="zh-CN" altLang="zh-CN" sz="2800" dirty="0">
                    <a:cs typeface="Times New Roman" panose="02020603050405020304" pitchFamily="18" charset="0"/>
                  </a:rPr>
                  <a:t>分析</a:t>
                </a:r>
                <a:r>
                  <a:rPr lang="zh-CN" altLang="en-US" sz="2800" dirty="0">
                    <a:cs typeface="Times New Roman" panose="02020603050405020304" pitchFamily="18" charset="0"/>
                  </a:rPr>
                  <a:t>思想是将</a:t>
                </a:r>
                <a14:m>
                  <m:oMath xmlns:m="http://schemas.openxmlformats.org/officeDocument/2006/math">
                    <m:r>
                      <a:rPr lang="en-US" altLang="zh-CN" sz="2800" b="0" i="1" smtClean="0">
                        <a:latin typeface="Cambria Math" panose="02040503050406030204" pitchFamily="18" charset="0"/>
                      </a:rPr>
                      <m:t>𝑛</m:t>
                    </m:r>
                  </m:oMath>
                </a14:m>
                <a:r>
                  <a:rPr lang="zh-CN" altLang="en-US" sz="2800" dirty="0"/>
                  <a:t>维特征数据映射到</a:t>
                </a:r>
                <a14:m>
                  <m:oMath xmlns:m="http://schemas.openxmlformats.org/officeDocument/2006/math">
                    <m:r>
                      <a:rPr lang="en-US" altLang="zh-CN" sz="2800" b="0" i="1" smtClean="0">
                        <a:latin typeface="Cambria Math" panose="02040503050406030204" pitchFamily="18" charset="0"/>
                      </a:rPr>
                      <m:t>𝑙</m:t>
                    </m:r>
                  </m:oMath>
                </a14:m>
                <a:r>
                  <a:rPr lang="zh-CN" altLang="en-US" sz="2800" dirty="0"/>
                  <a:t>维空间（</a:t>
                </a:r>
                <a14:m>
                  <m:oMath xmlns:m="http://schemas.openxmlformats.org/officeDocument/2006/math">
                    <m:r>
                      <a:rPr lang="en-US" altLang="zh-CN" sz="2800" i="1">
                        <a:latin typeface="Cambria Math" panose="02040503050406030204" pitchFamily="18" charset="0"/>
                      </a:rPr>
                      <m:t>𝑛</m:t>
                    </m:r>
                    <m:r>
                      <a:rPr lang="en-US" altLang="zh-CN" sz="2800" i="1">
                        <a:latin typeface="Cambria Math" panose="02040503050406030204" pitchFamily="18" charset="0"/>
                      </a:rPr>
                      <m:t>≫</m:t>
                    </m:r>
                    <m:r>
                      <a:rPr lang="en-US" altLang="zh-CN" sz="2800" b="0" i="1" smtClean="0">
                        <a:latin typeface="Cambria Math" panose="02040503050406030204" pitchFamily="18" charset="0"/>
                      </a:rPr>
                      <m:t>𝑙</m:t>
                    </m:r>
                  </m:oMath>
                </a14:m>
                <a:r>
                  <a:rPr lang="zh-CN" altLang="en-US" sz="2800" dirty="0"/>
                  <a:t>），去除原始数据之间的冗余性（通过去除相关性手段达到该目的）。</a:t>
                </a:r>
                <a:endParaRPr lang="zh-CN" altLang="en-US" sz="2800" dirty="0"/>
              </a:p>
              <a:p>
                <a:pPr marL="457200" indent="-457200" algn="just">
                  <a:lnSpc>
                    <a:spcPct val="130000"/>
                  </a:lnSpc>
                  <a:buFont typeface="Wingdings" panose="05000000000000000000" pitchFamily="2" charset="2"/>
                  <a:buChar char="Ø"/>
                </a:pPr>
                <a:r>
                  <a:rPr lang="zh-CN" altLang="zh-CN" sz="2800" dirty="0">
                    <a:cs typeface="Times New Roman" panose="02020603050405020304" pitchFamily="18" charset="0"/>
                  </a:rPr>
                  <a:t>将原始数据向这些数据方差最大的方向进行投影。一旦发现了方差最大的投影方向，则继续寻找保持方差第二的方向且进行投影。</a:t>
                </a:r>
                <a:endParaRPr lang="en-US" altLang="zh-CN" sz="2800" dirty="0">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cs typeface="Times New Roman" panose="02020603050405020304" pitchFamily="18" charset="0"/>
                  </a:rPr>
                  <a:t>将每个数据从</a:t>
                </a:r>
                <a14:m>
                  <m:oMath xmlns:m="http://schemas.openxmlformats.org/officeDocument/2006/math">
                    <m:r>
                      <a:rPr lang="en-US" altLang="zh-CN" sz="2800" i="1">
                        <a:latin typeface="Cambria Math" panose="02040503050406030204" pitchFamily="18" charset="0"/>
                      </a:rPr>
                      <m:t>𝑛</m:t>
                    </m:r>
                  </m:oMath>
                </a14:m>
                <a:r>
                  <a:rPr lang="zh-CN" altLang="en-US" sz="2800" dirty="0"/>
                  <a:t>维高维空间映射到</a:t>
                </a:r>
                <a14:m>
                  <m:oMath xmlns:m="http://schemas.openxmlformats.org/officeDocument/2006/math">
                    <m:r>
                      <a:rPr lang="en-US" altLang="zh-CN" sz="2800" b="0" i="1" smtClean="0">
                        <a:latin typeface="Cambria Math" panose="02040503050406030204" pitchFamily="18" charset="0"/>
                      </a:rPr>
                      <m:t>𝑙</m:t>
                    </m:r>
                  </m:oMath>
                </a14:m>
                <a:r>
                  <a:rPr lang="zh-CN" altLang="en-US" sz="2800" dirty="0"/>
                  <a:t>维低维空间，每个数据所得到最好的</a:t>
                </a:r>
                <a14:m>
                  <m:oMath xmlns:m="http://schemas.openxmlformats.org/officeDocument/2006/math">
                    <m:r>
                      <a:rPr lang="en-US" altLang="zh-CN" sz="2800" i="1">
                        <a:latin typeface="Cambria Math" panose="02040503050406030204" pitchFamily="18" charset="0"/>
                      </a:rPr>
                      <m:t>𝑘</m:t>
                    </m:r>
                  </m:oMath>
                </a14:m>
                <a:r>
                  <a:rPr lang="zh-CN" altLang="en-US" sz="2800" dirty="0"/>
                  <a:t>维特征就是使得每一维上样本方差都尽可能大</a:t>
                </a:r>
                <a:r>
                  <a:rPr lang="zh-CN" altLang="zh-CN" sz="2800" dirty="0">
                    <a:cs typeface="Times New Roman" panose="02020603050405020304" pitchFamily="18" charset="0"/>
                  </a:rPr>
                  <a:t>。</a:t>
                </a:r>
                <a:endParaRPr lang="zh-CN" altLang="zh-CN" sz="2800" dirty="0">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486758" y="1154240"/>
                <a:ext cx="8104177" cy="5073440"/>
              </a:xfrm>
              <a:prstGeom prst="rect">
                <a:avLst/>
              </a:prstGeom>
              <a:blipFill rotWithShape="1">
                <a:blip r:embed="rId1"/>
                <a:stretch>
                  <a:fillRect l="-4" t="-9" b="5"/>
                </a:stretch>
              </a:blipFill>
            </p:spPr>
            <p:txBody>
              <a:bodyPr/>
              <a:lstStyle/>
              <a:p>
                <a:r>
                  <a:rPr lang="zh-CN" altLang="en-US">
                    <a:noFill/>
                  </a:rPr>
                  <a:t> </a:t>
                </a:r>
              </a:p>
            </p:txBody>
          </p:sp>
        </mc:Fallback>
      </mc:AlternateContent>
      <p:sp>
        <p:nvSpPr>
          <p:cNvPr id="6"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主成分分析：算法动机</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612058" y="1073449"/>
                <a:ext cx="8001000" cy="3701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charset="-122"/>
                    <a:ea typeface="微软雅黑 Light" panose="020B0502040204020203"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charset="-122"/>
                    <a:ea typeface="微软雅黑 Light" panose="020B0502040204020203"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charset="-122"/>
                    <a:ea typeface="微软雅黑 Light" panose="020B0502040204020203"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lgn="just">
                  <a:lnSpc>
                    <a:spcPct val="140000"/>
                  </a:lnSpc>
                  <a:spcBef>
                    <a:spcPts val="0"/>
                  </a:spcBef>
                  <a:buSzPct val="100000"/>
                  <a:buFont typeface="Wingdings" panose="05000000000000000000" pitchFamily="2" charset="2"/>
                  <a:buChar char="Ø"/>
                </a:pPr>
                <a:r>
                  <a:rPr lang="zh-CN" altLang="en-US" sz="2600" dirty="0">
                    <a:latin typeface="黑体" panose="02010609060101010101" charset="-122"/>
                    <a:ea typeface="黑体" panose="02010609060101010101" charset="-122"/>
                    <a:cs typeface="Times New Roman" panose="02020603050405020304" pitchFamily="18" charset="0"/>
                  </a:rPr>
                  <a:t>假设由</a:t>
                </a:r>
                <a14:m>
                  <m:oMath xmlns:m="http://schemas.openxmlformats.org/officeDocument/2006/math">
                    <m:r>
                      <a:rPr lang="en-US" altLang="zh-CN" sz="2600" b="0" i="1" smtClean="0">
                        <a:latin typeface="Cambria Math" panose="02040503050406030204"/>
                        <a:ea typeface="黑体" panose="02010609060101010101" charset="-122"/>
                        <a:cs typeface="Times New Roman" panose="02020603050405020304" pitchFamily="18" charset="0"/>
                      </a:rPr>
                      <m:t>𝑛</m:t>
                    </m:r>
                  </m:oMath>
                </a14:m>
                <a:r>
                  <a:rPr lang="zh-CN" altLang="en-US" sz="2600" dirty="0">
                    <a:latin typeface="黑体" panose="02010609060101010101" charset="-122"/>
                    <a:ea typeface="黑体" panose="02010609060101010101" charset="-122"/>
                    <a:cs typeface="Times New Roman" panose="02020603050405020304" pitchFamily="18" charset="0"/>
                  </a:rPr>
                  <a:t>个</a:t>
                </a:r>
                <a14:m>
                  <m:oMath xmlns:m="http://schemas.openxmlformats.org/officeDocument/2006/math">
                    <m:r>
                      <a:rPr lang="en-US" altLang="zh-CN" sz="2600" b="0" i="1" smtClean="0">
                        <a:latin typeface="Cambria Math" panose="02040503050406030204"/>
                        <a:ea typeface="黑体" panose="02010609060101010101" charset="-122"/>
                        <a:cs typeface="Times New Roman" panose="02020603050405020304" pitchFamily="18" charset="0"/>
                      </a:rPr>
                      <m:t>𝑑</m:t>
                    </m:r>
                  </m:oMath>
                </a14:m>
                <a:r>
                  <a:rPr lang="zh-CN" altLang="en-US" sz="2600" dirty="0">
                    <a:latin typeface="黑体" panose="02010609060101010101" charset="-122"/>
                    <a:ea typeface="黑体" panose="02010609060101010101" charset="-122"/>
                    <a:cs typeface="Times New Roman" panose="02020603050405020304" pitchFamily="18" charset="0"/>
                  </a:rPr>
                  <a:t>维样本数据构成的集合</a:t>
                </a:r>
                <a14:m>
                  <m:oMath xmlns:m="http://schemas.openxmlformats.org/officeDocument/2006/math">
                    <m:r>
                      <a:rPr lang="en-US" altLang="zh-CN" sz="2600" b="0" i="1" smtClean="0">
                        <a:latin typeface="Cambria Math" panose="02040503050406030204"/>
                        <a:ea typeface="黑体" panose="02010609060101010101" charset="-122"/>
                        <a:cs typeface="Times New Roman" panose="02020603050405020304" pitchFamily="18" charset="0"/>
                      </a:rPr>
                      <m:t>𝐷</m:t>
                    </m:r>
                    <m:r>
                      <a:rPr lang="en-US" altLang="zh-CN" sz="2600" b="0" i="1" smtClean="0">
                        <a:latin typeface="Cambria Math" panose="02040503050406030204"/>
                        <a:ea typeface="黑体" panose="02010609060101010101" charset="-122"/>
                        <a:cs typeface="Times New Roman" panose="02020603050405020304" pitchFamily="18" charset="0"/>
                      </a:rPr>
                      <m:t>={</m:t>
                    </m:r>
                    <m:sSub>
                      <m:sSubPr>
                        <m:ctrlPr>
                          <a:rPr lang="en-US" altLang="zh-CN" sz="2600" b="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smtClean="0">
                            <a:latin typeface="Cambria Math" panose="02040503050406030204"/>
                            <a:ea typeface="黑体" panose="02010609060101010101" charset="-122"/>
                            <a:cs typeface="Times New Roman" panose="02020603050405020304" pitchFamily="18" charset="0"/>
                          </a:rPr>
                          <m:t>𝒙</m:t>
                        </m:r>
                      </m:e>
                      <m:sub>
                        <m:r>
                          <a:rPr lang="en-US" altLang="zh-CN" sz="2600" b="0" i="1" smtClean="0">
                            <a:latin typeface="Cambria Math" panose="02040503050406030204"/>
                            <a:ea typeface="黑体" panose="02010609060101010101" charset="-122"/>
                            <a:cs typeface="Times New Roman" panose="02020603050405020304" pitchFamily="18" charset="0"/>
                          </a:rPr>
                          <m:t>1</m:t>
                        </m:r>
                      </m:sub>
                    </m:sSub>
                    <m:r>
                      <a:rPr lang="en-US" altLang="zh-CN" sz="2600" b="0" i="1" smtClean="0">
                        <a:latin typeface="Cambria Math" panose="02040503050406030204"/>
                        <a:ea typeface="黑体" panose="02010609060101010101" charset="-122"/>
                        <a:cs typeface="Times New Roman" panose="02020603050405020304" pitchFamily="18" charset="0"/>
                      </a:rPr>
                      <m:t>,</m:t>
                    </m:r>
                    <m:sSub>
                      <m:sSubPr>
                        <m:ctrlPr>
                          <a:rPr lang="en-US" altLang="zh-CN" sz="2600" b="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smtClean="0">
                            <a:latin typeface="Cambria Math" panose="02040503050406030204"/>
                            <a:ea typeface="黑体" panose="02010609060101010101" charset="-122"/>
                            <a:cs typeface="Times New Roman" panose="02020603050405020304" pitchFamily="18" charset="0"/>
                          </a:rPr>
                          <m:t>𝒙</m:t>
                        </m:r>
                      </m:e>
                      <m:sub>
                        <m:r>
                          <a:rPr lang="en-US" altLang="zh-CN" sz="2600" b="0" i="1" smtClean="0">
                            <a:latin typeface="Cambria Math" panose="02040503050406030204"/>
                            <a:ea typeface="黑体" panose="02010609060101010101" charset="-122"/>
                            <a:cs typeface="Times New Roman" panose="02020603050405020304" pitchFamily="18" charset="0"/>
                          </a:rPr>
                          <m:t>2</m:t>
                        </m:r>
                      </m:sub>
                    </m:sSub>
                    <m:r>
                      <a:rPr lang="en-US" altLang="zh-CN" sz="2600" b="0" i="1" smtClean="0">
                        <a:latin typeface="Cambria Math" panose="02040503050406030204"/>
                        <a:ea typeface="黑体" panose="02010609060101010101" charset="-122"/>
                        <a:cs typeface="Times New Roman" panose="02020603050405020304" pitchFamily="18" charset="0"/>
                      </a:rPr>
                      <m:t>,…,</m:t>
                    </m:r>
                    <m:sSub>
                      <m:sSubPr>
                        <m:ctrlPr>
                          <a:rPr lang="en-US" altLang="zh-CN" sz="2600" b="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smtClean="0">
                            <a:latin typeface="Cambria Math" panose="02040503050406030204"/>
                            <a:ea typeface="黑体" panose="02010609060101010101" charset="-122"/>
                            <a:cs typeface="Times New Roman" panose="02020603050405020304" pitchFamily="18" charset="0"/>
                          </a:rPr>
                          <m:t>𝒙</m:t>
                        </m:r>
                      </m:e>
                      <m:sub>
                        <m:r>
                          <a:rPr lang="en-US" altLang="zh-CN" sz="2600" b="0" i="1" smtClean="0">
                            <a:latin typeface="Cambria Math" panose="02040503050406030204"/>
                            <a:ea typeface="黑体" panose="02010609060101010101" charset="-122"/>
                            <a:cs typeface="Times New Roman" panose="02020603050405020304" pitchFamily="18" charset="0"/>
                          </a:rPr>
                          <m:t>𝑛</m:t>
                        </m:r>
                      </m:sub>
                    </m:sSub>
                    <m:r>
                      <a:rPr lang="en-US" altLang="zh-CN" sz="2600" b="0" i="1" smtClean="0">
                        <a:latin typeface="Cambria Math" panose="02040503050406030204"/>
                        <a:ea typeface="黑体" panose="02010609060101010101" charset="-122"/>
                        <a:cs typeface="Times New Roman" panose="02020603050405020304" pitchFamily="18" charset="0"/>
                      </a:rPr>
                      <m:t>} </m:t>
                    </m:r>
                  </m:oMath>
                </a14:m>
                <a:r>
                  <a:rPr lang="zh-CN" altLang="en-US" sz="2600" dirty="0">
                    <a:latin typeface="黑体" panose="02010609060101010101" charset="-122"/>
                    <a:ea typeface="黑体" panose="02010609060101010101" charset="-122"/>
                    <a:cs typeface="Times New Roman" panose="02020603050405020304" pitchFamily="18" charset="0"/>
                  </a:rPr>
                  <a:t>，其中</a:t>
                </a:r>
                <a14:m>
                  <m:oMath xmlns:m="http://schemas.openxmlformats.org/officeDocument/2006/math">
                    <m:sSub>
                      <m:sSubPr>
                        <m:ctrlPr>
                          <a:rPr lang="en-US" altLang="zh-CN" sz="2600" i="1">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a:latin typeface="Cambria Math" panose="02040503050406030204"/>
                            <a:ea typeface="黑体" panose="02010609060101010101" charset="-122"/>
                            <a:cs typeface="Times New Roman" panose="02020603050405020304" pitchFamily="18" charset="0"/>
                          </a:rPr>
                          <m:t>𝒙</m:t>
                        </m:r>
                      </m:e>
                      <m:sub>
                        <m:r>
                          <a:rPr lang="en-US" altLang="zh-CN" sz="2600" b="0" i="1" smtClean="0">
                            <a:latin typeface="Cambria Math" panose="02040503050406030204"/>
                            <a:ea typeface="黑体" panose="02010609060101010101" charset="-122"/>
                            <a:cs typeface="Times New Roman" panose="02020603050405020304" pitchFamily="18" charset="0"/>
                          </a:rPr>
                          <m:t>𝑖</m:t>
                        </m:r>
                      </m:sub>
                    </m:sSub>
                    <m:r>
                      <a:rPr lang="en-US" altLang="zh-CN" sz="2600" b="0" i="1" smtClean="0">
                        <a:latin typeface="Cambria Math" panose="02040503050406030204"/>
                        <a:ea typeface="黑体" panose="02010609060101010101" charset="-122"/>
                        <a:cs typeface="Times New Roman" panose="02020603050405020304" pitchFamily="18" charset="0"/>
                      </a:rPr>
                      <m:t>(</m:t>
                    </m:r>
                    <m:r>
                      <a:rPr lang="en-US" altLang="zh-CN" sz="2600" b="0" i="1" smtClean="0">
                        <a:latin typeface="Cambria Math" panose="02040503050406030204"/>
                        <a:ea typeface="黑体" panose="02010609060101010101" charset="-122"/>
                        <a:cs typeface="Times New Roman" panose="02020603050405020304" pitchFamily="18" charset="0"/>
                      </a:rPr>
                      <m:t>1</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𝑖</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𝑛</m:t>
                    </m:r>
                    <m:r>
                      <a:rPr lang="en-US" altLang="zh-CN" sz="2600" b="0" i="1" smtClean="0">
                        <a:latin typeface="Cambria Math" panose="02040503050406030204"/>
                        <a:ea typeface="黑体" panose="02010609060101010101" charset="-122"/>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m:t>
                    </m:r>
                    <m:sSup>
                      <m:sSupPr>
                        <m:ctrlPr>
                          <a:rPr lang="en-US" altLang="zh-CN" sz="2600" b="0" i="1" smtClean="0">
                            <a:latin typeface="Cambria Math" panose="02040503050406030204" pitchFamily="18" charset="0"/>
                            <a:ea typeface="Cambria Math" panose="02040503050406030204"/>
                            <a:cs typeface="Times New Roman" panose="02020603050405020304" pitchFamily="18" charset="0"/>
                          </a:rPr>
                        </m:ctrlPr>
                      </m:sSupPr>
                      <m:e>
                        <m:r>
                          <a:rPr lang="en-US" altLang="zh-CN" sz="2600" b="0" i="1" smtClean="0">
                            <a:latin typeface="Cambria Math" panose="02040503050406030204"/>
                            <a:ea typeface="Cambria Math" panose="02040503050406030204"/>
                            <a:cs typeface="Times New Roman" panose="02020603050405020304" pitchFamily="18" charset="0"/>
                          </a:rPr>
                          <m:t>𝑅</m:t>
                        </m:r>
                      </m:e>
                      <m:sup>
                        <m:r>
                          <a:rPr lang="en-US" altLang="zh-CN" sz="2600" b="0" i="1" smtClean="0">
                            <a:latin typeface="Cambria Math" panose="02040503050406030204"/>
                            <a:ea typeface="Cambria Math" panose="02040503050406030204"/>
                            <a:cs typeface="Times New Roman" panose="02020603050405020304" pitchFamily="18" charset="0"/>
                          </a:rPr>
                          <m:t>𝑑</m:t>
                        </m:r>
                      </m:sup>
                    </m:sSup>
                  </m:oMath>
                </a14:m>
                <a:r>
                  <a:rPr lang="zh-CN" altLang="en-US" sz="2600" dirty="0">
                    <a:latin typeface="黑体" panose="02010609060101010101" charset="-122"/>
                    <a:ea typeface="黑体" panose="02010609060101010101" charset="-122"/>
                    <a:cs typeface="Times New Roman" panose="02020603050405020304" pitchFamily="18" charset="0"/>
                  </a:rPr>
                  <a:t>。</a:t>
                </a:r>
                <a:endParaRPr lang="en-US" altLang="zh-CN" sz="2600" dirty="0">
                  <a:latin typeface="黑体" panose="02010609060101010101" charset="-122"/>
                  <a:ea typeface="黑体" panose="02010609060101010101" charset="-122"/>
                  <a:cs typeface="Times New Roman" panose="02020603050405020304" pitchFamily="18" charset="0"/>
                </a:endParaRPr>
              </a:p>
              <a:p>
                <a:pPr marL="361950" indent="-361950" algn="just">
                  <a:lnSpc>
                    <a:spcPct val="140000"/>
                  </a:lnSpc>
                  <a:spcBef>
                    <a:spcPts val="0"/>
                  </a:spcBef>
                  <a:buSzPct val="100000"/>
                  <a:buFont typeface="Wingdings" panose="05000000000000000000" pitchFamily="2" charset="2"/>
                  <a:buChar char="Ø"/>
                </a:pPr>
                <a:r>
                  <a:rPr lang="zh-CN" altLang="en-US" sz="2600" dirty="0">
                    <a:latin typeface="黑体" panose="02010609060101010101" charset="-122"/>
                    <a:ea typeface="黑体" panose="02010609060101010101" charset="-122"/>
                    <a:cs typeface="Times New Roman" panose="02020603050405020304" pitchFamily="18" charset="0"/>
                  </a:rPr>
                  <a:t>集合</a:t>
                </a:r>
                <a14:m>
                  <m:oMath xmlns:m="http://schemas.openxmlformats.org/officeDocument/2006/math">
                    <m:r>
                      <a:rPr lang="en-US" altLang="zh-CN" sz="2600" i="1">
                        <a:latin typeface="Cambria Math" panose="02040503050406030204"/>
                        <a:ea typeface="黑体" panose="02010609060101010101" charset="-122"/>
                        <a:cs typeface="Times New Roman" panose="02020603050405020304" pitchFamily="18" charset="0"/>
                      </a:rPr>
                      <m:t>𝐷</m:t>
                    </m:r>
                  </m:oMath>
                </a14:m>
                <a:r>
                  <a:rPr lang="zh-CN" altLang="en-US" sz="2600" dirty="0">
                    <a:latin typeface="黑体" panose="02010609060101010101" charset="-122"/>
                    <a:ea typeface="黑体" panose="02010609060101010101" charset="-122"/>
                    <a:cs typeface="Times New Roman" panose="02020603050405020304" pitchFamily="18" charset="0"/>
                  </a:rPr>
                  <a:t>可以表示成一个</a:t>
                </a:r>
                <a14:m>
                  <m:oMath xmlns:m="http://schemas.openxmlformats.org/officeDocument/2006/math">
                    <m:r>
                      <a:rPr lang="en-US" altLang="zh-CN" sz="2600" b="0" i="1" smtClean="0">
                        <a:latin typeface="Cambria Math" panose="02040503050406030204"/>
                        <a:ea typeface="黑体" panose="02010609060101010101" charset="-122"/>
                        <a:cs typeface="Times New Roman" panose="02020603050405020304" pitchFamily="18" charset="0"/>
                      </a:rPr>
                      <m:t>𝑛</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𝑑</m:t>
                    </m:r>
                    <m:r>
                      <a:rPr lang="en-US" altLang="zh-CN" sz="2600" i="1" dirty="0">
                        <a:latin typeface="Cambria Math" panose="02040503050406030204" pitchFamily="18" charset="0"/>
                      </a:rPr>
                      <m:t> </m:t>
                    </m:r>
                  </m:oMath>
                </a14:m>
                <a:r>
                  <a:rPr lang="zh-CN" altLang="en-US" sz="2600" dirty="0">
                    <a:latin typeface="黑体" panose="02010609060101010101" charset="-122"/>
                    <a:ea typeface="黑体" panose="02010609060101010101" charset="-122"/>
                    <a:cs typeface="Times New Roman" panose="02020603050405020304" pitchFamily="18" charset="0"/>
                  </a:rPr>
                  <a:t>的矩阵</a:t>
                </a:r>
                <a14:m>
                  <m:oMath xmlns:m="http://schemas.openxmlformats.org/officeDocument/2006/math">
                    <m:r>
                      <a:rPr lang="en-US" altLang="zh-CN" sz="2600" b="1" i="0" smtClean="0">
                        <a:latin typeface="Cambria Math" panose="02040503050406030204"/>
                        <a:ea typeface="黑体" panose="02010609060101010101" charset="-122"/>
                        <a:cs typeface="Times New Roman" panose="02020603050405020304" pitchFamily="18" charset="0"/>
                      </a:rPr>
                      <m:t>𝐗</m:t>
                    </m:r>
                  </m:oMath>
                </a14:m>
                <a:r>
                  <a:rPr lang="zh-CN" altLang="en-US" sz="2600" dirty="0">
                    <a:latin typeface="黑体" panose="02010609060101010101" charset="-122"/>
                    <a:ea typeface="黑体" panose="02010609060101010101" charset="-122"/>
                    <a:cs typeface="Times New Roman" panose="02020603050405020304" pitchFamily="18" charset="0"/>
                  </a:rPr>
                  <a:t>。</a:t>
                </a:r>
                <a:endParaRPr lang="en-US" altLang="zh-CN" sz="2600" dirty="0">
                  <a:latin typeface="黑体" panose="02010609060101010101" charset="-122"/>
                  <a:ea typeface="黑体" panose="02010609060101010101" charset="-122"/>
                  <a:cs typeface="Times New Roman" panose="02020603050405020304" pitchFamily="18" charset="0"/>
                </a:endParaRPr>
              </a:p>
              <a:p>
                <a:pPr marL="361950" indent="-361950" algn="just">
                  <a:lnSpc>
                    <a:spcPct val="140000"/>
                  </a:lnSpc>
                  <a:spcBef>
                    <a:spcPts val="0"/>
                  </a:spcBef>
                  <a:buSzPct val="100000"/>
                  <a:buFont typeface="Wingdings" panose="05000000000000000000" pitchFamily="2" charset="2"/>
                  <a:buChar char="Ø"/>
                </a:pPr>
                <a:r>
                  <a:rPr lang="zh-CN" altLang="en-US" sz="2600" dirty="0">
                    <a:latin typeface="黑体" panose="02010609060101010101" charset="-122"/>
                    <a:ea typeface="黑体" panose="02010609060101010101" charset="-122"/>
                    <a:cs typeface="Times New Roman" panose="02020603050405020304" pitchFamily="18" charset="0"/>
                  </a:rPr>
                  <a:t>假定每一维度的特征均值均为零（已经标准化）。</a:t>
                </a:r>
                <a:endParaRPr lang="en-US" altLang="zh-CN" sz="2600" dirty="0">
                  <a:latin typeface="黑体" panose="02010609060101010101" charset="-122"/>
                  <a:ea typeface="黑体" panose="02010609060101010101" charset="-122"/>
                  <a:cs typeface="Times New Roman" panose="02020603050405020304" pitchFamily="18" charset="0"/>
                </a:endParaRPr>
              </a:p>
              <a:p>
                <a:pPr marL="361950" indent="-361950" algn="just">
                  <a:lnSpc>
                    <a:spcPct val="140000"/>
                  </a:lnSpc>
                  <a:spcBef>
                    <a:spcPts val="0"/>
                  </a:spcBef>
                  <a:buSzPct val="100000"/>
                  <a:buFont typeface="Wingdings" panose="05000000000000000000" pitchFamily="2" charset="2"/>
                  <a:buChar char="Ø"/>
                </a:pPr>
                <a:r>
                  <a:rPr lang="zh-CN" altLang="en-US" sz="2600" dirty="0">
                    <a:latin typeface="黑体" panose="02010609060101010101" charset="-122"/>
                    <a:ea typeface="黑体" panose="02010609060101010101" charset="-122"/>
                    <a:cs typeface="Times New Roman" panose="02020603050405020304" pitchFamily="18" charset="0"/>
                  </a:rPr>
                  <a:t>主成分分析的目的是求取一个</a:t>
                </a:r>
                <a14:m>
                  <m:oMath xmlns:m="http://schemas.openxmlformats.org/officeDocument/2006/math">
                    <m:r>
                      <a:rPr lang="en-US" altLang="zh-CN" sz="2600" b="0" i="1" smtClean="0">
                        <a:latin typeface="Cambria Math" panose="02040503050406030204"/>
                        <a:ea typeface="黑体" panose="02010609060101010101" charset="-122"/>
                        <a:cs typeface="Times New Roman" panose="02020603050405020304" pitchFamily="18" charset="0"/>
                      </a:rPr>
                      <m:t>𝑑</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𝑙</m:t>
                    </m:r>
                  </m:oMath>
                </a14:m>
                <a:r>
                  <a:rPr lang="zh-CN" altLang="en-US" sz="2600" dirty="0">
                    <a:latin typeface="黑体" panose="02010609060101010101" charset="-122"/>
                    <a:ea typeface="黑体" panose="02010609060101010101" charset="-122"/>
                    <a:cs typeface="Times New Roman" panose="02020603050405020304" pitchFamily="18" charset="0"/>
                  </a:rPr>
                  <a:t>的映射矩阵</a:t>
                </a:r>
                <a14:m>
                  <m:oMath xmlns:m="http://schemas.openxmlformats.org/officeDocument/2006/math">
                    <m:r>
                      <a:rPr lang="en-US" altLang="zh-CN" sz="2600" b="1" i="0" smtClean="0">
                        <a:latin typeface="Cambria Math" panose="02040503050406030204"/>
                        <a:ea typeface="黑体" panose="02010609060101010101" charset="-122"/>
                        <a:cs typeface="Times New Roman" panose="02020603050405020304" pitchFamily="18" charset="0"/>
                      </a:rPr>
                      <m:t>𝐖</m:t>
                    </m:r>
                    <m:r>
                      <a:rPr lang="zh-CN" altLang="en-US" sz="2600" b="1" i="1">
                        <a:latin typeface="Cambria Math" panose="02040503050406030204" pitchFamily="18" charset="0"/>
                        <a:ea typeface="黑体" panose="02010609060101010101" charset="-122"/>
                        <a:cs typeface="Times New Roman" panose="02020603050405020304" pitchFamily="18" charset="0"/>
                      </a:rPr>
                      <m:t>，</m:t>
                    </m:r>
                  </m:oMath>
                </a14:m>
                <a:r>
                  <a:rPr lang="zh-CN" altLang="en-US" sz="2600" dirty="0">
                    <a:latin typeface="黑体" panose="02010609060101010101" charset="-122"/>
                    <a:ea typeface="黑体" panose="02010609060101010101" charset="-122"/>
                    <a:cs typeface="Times New Roman" panose="02020603050405020304" pitchFamily="18" charset="0"/>
                  </a:rPr>
                  <a:t>给定一个样本</a:t>
                </a:r>
                <a14:m>
                  <m:oMath xmlns:m="http://schemas.openxmlformats.org/officeDocument/2006/math">
                    <m:sSub>
                      <m:sSubPr>
                        <m:ctrlPr>
                          <a:rPr lang="en-US" altLang="zh-CN" sz="2600" i="1">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a:latin typeface="Cambria Math" panose="02040503050406030204"/>
                            <a:ea typeface="黑体" panose="02010609060101010101" charset="-122"/>
                            <a:cs typeface="Times New Roman" panose="02020603050405020304" pitchFamily="18" charset="0"/>
                          </a:rPr>
                          <m:t>𝒙</m:t>
                        </m:r>
                      </m:e>
                      <m:sub>
                        <m:r>
                          <a:rPr lang="en-US" altLang="zh-CN" sz="2600" i="1">
                            <a:latin typeface="Cambria Math" panose="02040503050406030204"/>
                            <a:ea typeface="黑体" panose="02010609060101010101" charset="-122"/>
                            <a:cs typeface="Times New Roman" panose="02020603050405020304" pitchFamily="18" charset="0"/>
                          </a:rPr>
                          <m:t>𝑖</m:t>
                        </m:r>
                      </m:sub>
                    </m:sSub>
                  </m:oMath>
                </a14:m>
                <a:r>
                  <a:rPr lang="zh-CN" altLang="en-US" sz="2600" dirty="0">
                    <a:latin typeface="黑体" panose="02010609060101010101" charset="-122"/>
                    <a:ea typeface="黑体" panose="02010609060101010101" charset="-122"/>
                    <a:cs typeface="Times New Roman" panose="02020603050405020304" pitchFamily="18" charset="0"/>
                  </a:rPr>
                  <a:t>，可将</a:t>
                </a:r>
                <a14:m>
                  <m:oMath xmlns:m="http://schemas.openxmlformats.org/officeDocument/2006/math">
                    <m:sSub>
                      <m:sSubPr>
                        <m:ctrlPr>
                          <a:rPr lang="en-US" altLang="zh-CN" sz="2600" i="1">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a:latin typeface="Cambria Math" panose="02040503050406030204"/>
                            <a:ea typeface="黑体" panose="02010609060101010101" charset="-122"/>
                            <a:cs typeface="Times New Roman" panose="02020603050405020304" pitchFamily="18" charset="0"/>
                          </a:rPr>
                          <m:t>𝒙</m:t>
                        </m:r>
                      </m:e>
                      <m:sub>
                        <m:r>
                          <a:rPr lang="en-US" altLang="zh-CN" sz="2600" i="1">
                            <a:latin typeface="Cambria Math" panose="02040503050406030204"/>
                            <a:ea typeface="黑体" panose="02010609060101010101" charset="-122"/>
                            <a:cs typeface="Times New Roman" panose="02020603050405020304" pitchFamily="18" charset="0"/>
                          </a:rPr>
                          <m:t>𝑖</m:t>
                        </m:r>
                      </m:sub>
                    </m:sSub>
                    <m:r>
                      <a:rPr lang="zh-CN" altLang="en-US" sz="2600" i="1" dirty="0">
                        <a:latin typeface="Cambria Math" panose="02040503050406030204" pitchFamily="18" charset="0"/>
                      </a:rPr>
                      <m:t> </m:t>
                    </m:r>
                  </m:oMath>
                </a14:m>
                <a:r>
                  <a:rPr lang="zh-CN" altLang="en-US" sz="2600" dirty="0">
                    <a:latin typeface="黑体" panose="02010609060101010101" charset="-122"/>
                    <a:ea typeface="黑体" panose="02010609060101010101" charset="-122"/>
                    <a:cs typeface="Times New Roman" panose="02020603050405020304" pitchFamily="18" charset="0"/>
                  </a:rPr>
                  <a:t>从</a:t>
                </a:r>
                <a14:m>
                  <m:oMath xmlns:m="http://schemas.openxmlformats.org/officeDocument/2006/math">
                    <m:r>
                      <a:rPr lang="en-US" altLang="zh-CN" sz="2600" i="1">
                        <a:latin typeface="Cambria Math" panose="02040503050406030204"/>
                        <a:ea typeface="黑体" panose="02010609060101010101" charset="-122"/>
                        <a:cs typeface="Times New Roman" panose="02020603050405020304" pitchFamily="18" charset="0"/>
                      </a:rPr>
                      <m:t>𝑑</m:t>
                    </m:r>
                  </m:oMath>
                </a14:m>
                <a:r>
                  <a:rPr lang="zh-CN" altLang="en-US" sz="2600" dirty="0">
                    <a:latin typeface="黑体" panose="02010609060101010101" charset="-122"/>
                    <a:ea typeface="黑体" panose="02010609060101010101" charset="-122"/>
                    <a:cs typeface="Times New Roman" panose="02020603050405020304" pitchFamily="18" charset="0"/>
                  </a:rPr>
                  <a:t>维空间如下映射到</a:t>
                </a:r>
                <a14:m>
                  <m:oMath xmlns:m="http://schemas.openxmlformats.org/officeDocument/2006/math">
                    <m:r>
                      <a:rPr lang="zh-CN" altLang="en-US" sz="2600" dirty="0">
                        <a:latin typeface="Cambria Math" panose="02040503050406030204" pitchFamily="18" charset="0"/>
                      </a:rPr>
                      <m:t> </m:t>
                    </m:r>
                    <m:r>
                      <a:rPr lang="en-US" altLang="zh-CN" sz="2600" i="1" dirty="0">
                        <a:latin typeface="Cambria Math" panose="02040503050406030204" pitchFamily="18" charset="0"/>
                      </a:rPr>
                      <m:t>𝑙</m:t>
                    </m:r>
                    <m:r>
                      <a:rPr lang="zh-CN" altLang="en-US" sz="2600" dirty="0">
                        <a:latin typeface="Cambria Math" panose="02040503050406030204" pitchFamily="18" charset="0"/>
                      </a:rPr>
                      <m:t> </m:t>
                    </m:r>
                  </m:oMath>
                </a14:m>
                <a:r>
                  <a:rPr lang="zh-CN" altLang="en-US" sz="2600" dirty="0">
                    <a:latin typeface="黑体" panose="02010609060101010101" charset="-122"/>
                    <a:ea typeface="黑体" panose="02010609060101010101" charset="-122"/>
                    <a:cs typeface="Times New Roman" panose="02020603050405020304" pitchFamily="18" charset="0"/>
                  </a:rPr>
                  <a:t>维空间：</a:t>
                </a:r>
                <a:r>
                  <a:rPr lang="en-US" altLang="zh-CN" sz="2600" dirty="0">
                    <a:ea typeface="黑体" panose="02010609060101010101" charset="-122"/>
                    <a:cs typeface="Times New Roman" panose="02020603050405020304" pitchFamily="18" charset="0"/>
                  </a:rPr>
                  <a:t> </a:t>
                </a:r>
                <a14:m>
                  <m:oMath xmlns:m="http://schemas.openxmlformats.org/officeDocument/2006/math">
                    <m:sSub>
                      <m:sSubPr>
                        <m:ctrlPr>
                          <a:rPr lang="en-US" altLang="zh-CN" sz="2600" i="1" smtClean="0">
                            <a:latin typeface="Cambria Math" panose="02040503050406030204" pitchFamily="18" charset="0"/>
                            <a:ea typeface="黑体" panose="02010609060101010101" charset="-122"/>
                            <a:cs typeface="Times New Roman" panose="02020603050405020304" pitchFamily="18" charset="0"/>
                          </a:rPr>
                        </m:ctrlPr>
                      </m:sSubPr>
                      <m:e>
                        <m:sSub>
                          <m:sSubPr>
                            <m:ctrlPr>
                              <a:rPr lang="en-US" altLang="zh-CN" sz="260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600" b="1" i="1" smtClean="0">
                                <a:latin typeface="Cambria Math" panose="02040503050406030204"/>
                                <a:ea typeface="黑体" panose="02010609060101010101" charset="-122"/>
                                <a:cs typeface="Times New Roman" panose="02020603050405020304" pitchFamily="18" charset="0"/>
                              </a:rPr>
                              <m:t>(</m:t>
                            </m:r>
                            <m:r>
                              <a:rPr lang="en-US" altLang="zh-CN" sz="2600" b="1" i="1" smtClean="0">
                                <a:latin typeface="Cambria Math" panose="02040503050406030204"/>
                                <a:ea typeface="黑体" panose="02010609060101010101" charset="-122"/>
                                <a:cs typeface="Times New Roman" panose="02020603050405020304" pitchFamily="18" charset="0"/>
                              </a:rPr>
                              <m:t>𝒙</m:t>
                            </m:r>
                          </m:e>
                          <m:sub>
                            <m:r>
                              <a:rPr lang="en-US" altLang="zh-CN" sz="2600" b="0" i="1" smtClean="0">
                                <a:latin typeface="Cambria Math" panose="02040503050406030204"/>
                                <a:ea typeface="黑体" panose="02010609060101010101" charset="-122"/>
                                <a:cs typeface="Times New Roman" panose="02020603050405020304" pitchFamily="18" charset="0"/>
                              </a:rPr>
                              <m:t>𝑖</m:t>
                            </m:r>
                          </m:sub>
                        </m:sSub>
                        <m:r>
                          <a:rPr lang="en-US" altLang="zh-CN" sz="2600" b="0" i="1" smtClean="0">
                            <a:latin typeface="Cambria Math" panose="02040503050406030204"/>
                            <a:ea typeface="黑体" panose="02010609060101010101" charset="-122"/>
                            <a:cs typeface="Times New Roman" panose="02020603050405020304" pitchFamily="18" charset="0"/>
                          </a:rPr>
                          <m:t>)</m:t>
                        </m:r>
                      </m:e>
                      <m:sub>
                        <m:r>
                          <a:rPr lang="en-US" altLang="zh-CN" sz="2600" b="0" i="1" smtClean="0">
                            <a:latin typeface="Cambria Math" panose="02040503050406030204"/>
                            <a:ea typeface="黑体" panose="02010609060101010101" charset="-122"/>
                            <a:cs typeface="Times New Roman" panose="02020603050405020304" pitchFamily="18" charset="0"/>
                          </a:rPr>
                          <m:t>1</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𝑑</m:t>
                        </m:r>
                      </m:sub>
                    </m:sSub>
                    <m:sSub>
                      <m:sSubPr>
                        <m:ctrlPr>
                          <a:rPr lang="en-US" altLang="zh-CN" sz="260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600" b="0" i="1" smtClean="0">
                            <a:latin typeface="Cambria Math" panose="02040503050406030204"/>
                            <a:ea typeface="黑体" panose="02010609060101010101" charset="-122"/>
                            <a:cs typeface="Times New Roman" panose="02020603050405020304" pitchFamily="18" charset="0"/>
                          </a:rPr>
                          <m:t>(</m:t>
                        </m:r>
                        <m:r>
                          <a:rPr lang="en-US" altLang="zh-CN" sz="2600" b="1" i="0" smtClean="0">
                            <a:solidFill>
                              <a:srgbClr val="FF0000"/>
                            </a:solidFill>
                            <a:latin typeface="Cambria Math" panose="02040503050406030204"/>
                            <a:ea typeface="黑体" panose="02010609060101010101" charset="-122"/>
                            <a:cs typeface="Times New Roman" panose="02020603050405020304" pitchFamily="18" charset="0"/>
                          </a:rPr>
                          <m:t>𝐖</m:t>
                        </m:r>
                        <m:r>
                          <a:rPr lang="en-US" altLang="zh-CN" sz="2600" b="0" i="1" smtClean="0">
                            <a:latin typeface="Cambria Math" panose="02040503050406030204"/>
                            <a:ea typeface="黑体" panose="02010609060101010101" charset="-122"/>
                            <a:cs typeface="Times New Roman" panose="02020603050405020304" pitchFamily="18" charset="0"/>
                          </a:rPr>
                          <m:t>)</m:t>
                        </m:r>
                      </m:e>
                      <m:sub>
                        <m:r>
                          <a:rPr lang="en-US" altLang="zh-CN" sz="2600" b="0" i="1" smtClean="0">
                            <a:latin typeface="Cambria Math" panose="02040503050406030204"/>
                            <a:ea typeface="黑体" panose="02010609060101010101" charset="-122"/>
                            <a:cs typeface="Times New Roman" panose="02020603050405020304" pitchFamily="18" charset="0"/>
                          </a:rPr>
                          <m:t>𝑑</m:t>
                        </m:r>
                        <m:r>
                          <a:rPr lang="en-US" altLang="zh-CN" sz="2600" b="0" i="1" smtClean="0">
                            <a:latin typeface="Cambria Math" panose="02040503050406030204"/>
                            <a:ea typeface="Cambria Math" panose="02040503050406030204"/>
                            <a:cs typeface="Times New Roman" panose="02020603050405020304" pitchFamily="18" charset="0"/>
                          </a:rPr>
                          <m:t>×</m:t>
                        </m:r>
                        <m:r>
                          <a:rPr lang="en-US" altLang="zh-CN" sz="2600" b="0" i="1" smtClean="0">
                            <a:latin typeface="Cambria Math" panose="02040503050406030204"/>
                            <a:ea typeface="Cambria Math" panose="02040503050406030204"/>
                            <a:cs typeface="Times New Roman" panose="02020603050405020304" pitchFamily="18" charset="0"/>
                          </a:rPr>
                          <m:t>𝑙</m:t>
                        </m:r>
                      </m:sub>
                    </m:sSub>
                  </m:oMath>
                </a14:m>
                <a:endParaRPr lang="en-US" altLang="zh-CN" sz="2600" dirty="0">
                  <a:latin typeface="黑体" panose="02010609060101010101" charset="-122"/>
                  <a:ea typeface="黑体" panose="02010609060101010101" charset="-122"/>
                  <a:cs typeface="Times New Roman" panose="02020603050405020304" pitchFamily="18" charset="0"/>
                </a:endParaRPr>
              </a:p>
              <a:p>
                <a:pPr marL="361950" indent="-361950" algn="just">
                  <a:lnSpc>
                    <a:spcPct val="140000"/>
                  </a:lnSpc>
                  <a:spcBef>
                    <a:spcPts val="0"/>
                  </a:spcBef>
                  <a:buSzPct val="100000"/>
                  <a:buFont typeface="Wingdings" panose="05000000000000000000" pitchFamily="2" charset="2"/>
                  <a:buChar char="Ø"/>
                </a:pPr>
                <a:r>
                  <a:rPr lang="zh-CN" altLang="en-US" sz="2600" dirty="0">
                    <a:latin typeface="黑体" panose="02010609060101010101" charset="-122"/>
                    <a:ea typeface="黑体" panose="02010609060101010101" charset="-122"/>
                    <a:cs typeface="Times New Roman" panose="02020603050405020304" pitchFamily="18" charset="0"/>
                  </a:rPr>
                  <a:t>将所有降维后数据用</a:t>
                </a:r>
                <a14:m>
                  <m:oMath xmlns:m="http://schemas.openxmlformats.org/officeDocument/2006/math">
                    <m:r>
                      <a:rPr lang="en-US" altLang="zh-CN" sz="2600" b="1" i="0" smtClean="0">
                        <a:latin typeface="Cambria Math" panose="02040503050406030204"/>
                        <a:ea typeface="黑体" panose="02010609060101010101" charset="-122"/>
                        <a:cs typeface="Times New Roman" panose="02020603050405020304" pitchFamily="18" charset="0"/>
                      </a:rPr>
                      <m:t>𝐘</m:t>
                    </m:r>
                    <m:r>
                      <a:rPr lang="zh-CN" altLang="en-US" sz="2600" b="1">
                        <a:latin typeface="Cambria Math" panose="02040503050406030204" pitchFamily="18" charset="0"/>
                      </a:rPr>
                      <m:t> </m:t>
                    </m:r>
                  </m:oMath>
                </a14:m>
                <a:r>
                  <a:rPr lang="zh-CN" altLang="en-US" sz="2600" dirty="0">
                    <a:latin typeface="黑体" panose="02010609060101010101" charset="-122"/>
                    <a:ea typeface="黑体" panose="02010609060101010101" charset="-122"/>
                    <a:cs typeface="Times New Roman" panose="02020603050405020304" pitchFamily="18" charset="0"/>
                  </a:rPr>
                  <a:t>表示，</a:t>
                </a:r>
                <a14:m>
                  <m:oMath xmlns:m="http://schemas.openxmlformats.org/officeDocument/2006/math">
                    <m:r>
                      <a:rPr lang="en-US" altLang="zh-CN" sz="2600" b="0" i="0" smtClean="0">
                        <a:latin typeface="Cambria Math" panose="02040503050406030204"/>
                        <a:ea typeface="黑体" panose="02010609060101010101" charset="-122"/>
                        <a:cs typeface="Times New Roman" panose="02020603050405020304" pitchFamily="18" charset="0"/>
                      </a:rPr>
                      <m:t> </m:t>
                    </m:r>
                    <m:r>
                      <a:rPr lang="en-US" altLang="zh-CN" sz="2600" b="1">
                        <a:latin typeface="Cambria Math" panose="02040503050406030204"/>
                        <a:ea typeface="黑体" panose="02010609060101010101" charset="-122"/>
                        <a:cs typeface="Times New Roman" panose="02020603050405020304" pitchFamily="18" charset="0"/>
                      </a:rPr>
                      <m:t>𝐘</m:t>
                    </m:r>
                    <m:r>
                      <a:rPr lang="en-US" altLang="zh-CN" sz="2600" b="1" i="0" smtClean="0">
                        <a:latin typeface="Cambria Math" panose="02040503050406030204"/>
                        <a:ea typeface="黑体" panose="02010609060101010101" charset="-122"/>
                        <a:cs typeface="Times New Roman" panose="02020603050405020304" pitchFamily="18" charset="0"/>
                      </a:rPr>
                      <m:t> </m:t>
                    </m:r>
                    <m:r>
                      <a:rPr lang="en-US" altLang="zh-CN" sz="2600" b="1" i="1" smtClean="0">
                        <a:latin typeface="Cambria Math" panose="02040503050406030204"/>
                      </a:rPr>
                      <m:t>=</m:t>
                    </m:r>
                    <m:r>
                      <a:rPr lang="en-US" altLang="zh-CN" sz="2600" b="1" i="0" smtClean="0">
                        <a:latin typeface="Cambria Math" panose="02040503050406030204"/>
                      </a:rPr>
                      <m:t>𝐗</m:t>
                    </m:r>
                    <m:r>
                      <a:rPr lang="en-US" altLang="zh-CN" sz="2600" b="1" i="0" smtClean="0">
                        <a:latin typeface="Cambria Math" panose="02040503050406030204"/>
                      </a:rPr>
                      <m:t> </m:t>
                    </m:r>
                    <m:r>
                      <a:rPr lang="en-US" altLang="zh-CN" sz="2600" b="1" i="0" smtClean="0">
                        <a:solidFill>
                          <a:srgbClr val="FF0000"/>
                        </a:solidFill>
                        <a:latin typeface="Cambria Math" panose="02040503050406030204"/>
                      </a:rPr>
                      <m:t>𝐖</m:t>
                    </m:r>
                  </m:oMath>
                </a14:m>
                <a:endParaRPr lang="en-US" altLang="zh-CN" sz="2600" dirty="0">
                  <a:latin typeface="黑体" panose="02010609060101010101" charset="-122"/>
                  <a:ea typeface="黑体" panose="02010609060101010101" charset="-122"/>
                  <a:cs typeface="Times New Roman" panose="02020603050405020304" pitchFamily="18" charset="0"/>
                </a:endParaRPr>
              </a:p>
            </p:txBody>
          </p:sp>
        </mc:Choice>
        <mc:Fallback>
          <p:sp>
            <p:nvSpPr>
              <p:cNvPr id="5" name="Rectangle 3"/>
              <p:cNvSpPr txBox="1">
                <a:spLocks noRot="1" noChangeAspect="1" noMove="1" noResize="1" noEditPoints="1" noAdjustHandles="1" noChangeArrowheads="1" noChangeShapeType="1" noTextEdit="1"/>
              </p:cNvSpPr>
              <p:nvPr/>
            </p:nvSpPr>
            <p:spPr>
              <a:xfrm>
                <a:off x="612058" y="1073449"/>
                <a:ext cx="8001000" cy="3701752"/>
              </a:xfrm>
              <a:prstGeom prst="rect">
                <a:avLst/>
              </a:prstGeom>
              <a:blipFill rotWithShape="1">
                <a:blip r:embed="rId1"/>
                <a:stretch>
                  <a:fillRect l="-7" t="-8" r="7" b="-21906"/>
                </a:stretch>
              </a:blipFill>
            </p:spPr>
            <p:txBody>
              <a:bodyPr/>
              <a:lstStyle/>
              <a:p>
                <a:r>
                  <a:rPr lang="zh-CN" altLang="en-US">
                    <a:noFill/>
                  </a:rPr>
                  <a:t> </a:t>
                </a:r>
              </a:p>
            </p:txBody>
          </p:sp>
        </mc:Fallback>
      </mc:AlternateContent>
      <p:grpSp>
        <p:nvGrpSpPr>
          <p:cNvPr id="4" name="组合 3"/>
          <p:cNvGrpSpPr/>
          <p:nvPr/>
        </p:nvGrpSpPr>
        <p:grpSpPr>
          <a:xfrm>
            <a:off x="5198800" y="5565513"/>
            <a:ext cx="1775465" cy="712631"/>
            <a:chOff x="5636338" y="5531160"/>
            <a:chExt cx="1284855" cy="710113"/>
          </a:xfrm>
        </p:grpSpPr>
        <p:cxnSp>
          <p:nvCxnSpPr>
            <p:cNvPr id="12" name="直接连接符 11"/>
            <p:cNvCxnSpPr/>
            <p:nvPr/>
          </p:nvCxnSpPr>
          <p:spPr>
            <a:xfrm>
              <a:off x="5693489" y="5540504"/>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141164" y="5540504"/>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493589" y="5531160"/>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36338" y="5656498"/>
              <a:ext cx="442930" cy="584775"/>
            </a:xfrm>
            <a:prstGeom prst="rect">
              <a:avLst/>
            </a:prstGeom>
          </p:spPr>
          <p:txBody>
            <a:bodyPr wrap="square">
              <a:spAutoFit/>
            </a:bodyPr>
            <a:lstStyle/>
            <a:p>
              <a:r>
                <a:rPr lang="zh-CN" altLang="en-US" sz="1600" dirty="0">
                  <a:latin typeface="黑体" panose="02010609060101010101" charset="-122"/>
                  <a:ea typeface="黑体" panose="02010609060101010101" charset="-122"/>
                </a:rPr>
                <a:t>降维结果</a:t>
              </a:r>
              <a:endParaRPr lang="zh-CN" altLang="en-US" sz="1600" dirty="0">
                <a:latin typeface="黑体" panose="02010609060101010101" charset="-122"/>
                <a:ea typeface="黑体" panose="02010609060101010101" charset="-122"/>
              </a:endParaRPr>
            </a:p>
          </p:txBody>
        </p:sp>
        <p:sp>
          <p:nvSpPr>
            <p:cNvPr id="18" name="矩形 17"/>
            <p:cNvSpPr/>
            <p:nvPr/>
          </p:nvSpPr>
          <p:spPr>
            <a:xfrm>
              <a:off x="6065308" y="5645846"/>
              <a:ext cx="442930" cy="584775"/>
            </a:xfrm>
            <a:prstGeom prst="rect">
              <a:avLst/>
            </a:prstGeom>
          </p:spPr>
          <p:txBody>
            <a:bodyPr wrap="square">
              <a:spAutoFit/>
            </a:bodyPr>
            <a:lstStyle/>
            <a:p>
              <a:r>
                <a:rPr lang="zh-CN" altLang="en-US" sz="1600" dirty="0">
                  <a:latin typeface="黑体" panose="02010609060101010101" charset="-122"/>
                  <a:ea typeface="黑体" panose="02010609060101010101" charset="-122"/>
                </a:rPr>
                <a:t>原始数据</a:t>
              </a:r>
              <a:endParaRPr lang="zh-CN" altLang="en-US" sz="1600" dirty="0">
                <a:latin typeface="黑体" panose="02010609060101010101" charset="-122"/>
                <a:ea typeface="黑体" panose="02010609060101010101" charset="-122"/>
              </a:endParaRPr>
            </a:p>
          </p:txBody>
        </p:sp>
        <p:sp>
          <p:nvSpPr>
            <p:cNvPr id="19" name="矩形 18"/>
            <p:cNvSpPr/>
            <p:nvPr/>
          </p:nvSpPr>
          <p:spPr>
            <a:xfrm>
              <a:off x="6478263" y="5647972"/>
              <a:ext cx="442930" cy="584775"/>
            </a:xfrm>
            <a:prstGeom prst="rect">
              <a:avLst/>
            </a:prstGeom>
          </p:spPr>
          <p:txBody>
            <a:bodyPr wrap="square">
              <a:spAutoFit/>
            </a:bodyPr>
            <a:lstStyle/>
            <a:p>
              <a:r>
                <a:rPr lang="zh-CN" altLang="en-US" sz="1600" dirty="0">
                  <a:latin typeface="黑体" panose="02010609060101010101" charset="-122"/>
                  <a:ea typeface="黑体" panose="02010609060101010101" charset="-122"/>
                </a:rPr>
                <a:t>映射矩阵</a:t>
              </a:r>
              <a:endParaRPr lang="zh-CN" altLang="en-US" sz="1600" dirty="0">
                <a:latin typeface="黑体" panose="02010609060101010101" charset="-122"/>
                <a:ea typeface="黑体" panose="02010609060101010101" charset="-122"/>
              </a:endParaRPr>
            </a:p>
          </p:txBody>
        </p:sp>
      </p:grpSp>
      <mc:AlternateContent xmlns:mc="http://schemas.openxmlformats.org/markup-compatibility/2006">
        <mc:Choice xmlns:a14="http://schemas.microsoft.com/office/drawing/2010/main" Requires="a14">
          <p:sp>
            <p:nvSpPr>
              <p:cNvPr id="22" name="矩形 21"/>
              <p:cNvSpPr/>
              <p:nvPr/>
            </p:nvSpPr>
            <p:spPr>
              <a:xfrm>
                <a:off x="7365801" y="4554144"/>
                <a:ext cx="1347270" cy="1284069"/>
              </a:xfrm>
              <a:prstGeom prst="rect">
                <a:avLst/>
              </a:prstGeom>
            </p:spPr>
            <p:txBody>
              <a:bodyPr wrap="square">
                <a:spAutoFit/>
              </a:bodyPr>
              <a:lstStyle/>
              <a:p>
                <a:pPr>
                  <a:lnSpc>
                    <a:spcPct val="150000"/>
                  </a:lnSpc>
                  <a:buClr>
                    <a:srgbClr val="2665AB"/>
                  </a:buClr>
                  <a:buSzPct val="100000"/>
                  <a:buFont typeface="Arial" panose="020B0604020202020204" pitchFamily="34" charset="0"/>
                  <a:buChar char="•"/>
                </a:pPr>
                <a14:m>
                  <m:oMath xmlns:m="http://schemas.openxmlformats.org/officeDocument/2006/math">
                    <m:r>
                      <a:rPr lang="en-US" altLang="zh-CN" b="1" i="0" smtClean="0">
                        <a:latin typeface="Cambria Math" panose="02040503050406030204"/>
                        <a:ea typeface="黑体" panose="02010609060101010101" charset="-122"/>
                        <a:cs typeface="Times New Roman" panose="02020603050405020304" pitchFamily="18" charset="0"/>
                      </a:rPr>
                      <m:t> </m:t>
                    </m:r>
                    <m:r>
                      <a:rPr lang="en-US" altLang="zh-CN" b="1" smtClean="0">
                        <a:latin typeface="Cambria Math" panose="02040503050406030204"/>
                        <a:ea typeface="黑体" panose="02010609060101010101" charset="-122"/>
                        <a:cs typeface="Times New Roman" panose="02020603050405020304" pitchFamily="18" charset="0"/>
                      </a:rPr>
                      <m:t>𝐘</m:t>
                    </m:r>
                    <m:r>
                      <a:rPr lang="en-US" altLang="zh-CN" b="1" i="1" smtClean="0">
                        <a:latin typeface="Cambria Math" panose="02040503050406030204"/>
                        <a:ea typeface="黑体" panose="02010609060101010101" charset="-122"/>
                        <a:cs typeface="Times New Roman" panose="02020603050405020304" pitchFamily="18" charset="0"/>
                      </a:rPr>
                      <m:t>=</m:t>
                    </m:r>
                    <m:r>
                      <a:rPr lang="en-US" altLang="zh-CN" i="1">
                        <a:latin typeface="Cambria Math" panose="02040503050406030204"/>
                        <a:ea typeface="黑体" panose="02010609060101010101" charset="-122"/>
                        <a:cs typeface="Times New Roman" panose="02020603050405020304" pitchFamily="18" charset="0"/>
                      </a:rPr>
                      <m:t>𝑛</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𝑙</m:t>
                    </m:r>
                    <m:r>
                      <a:rPr lang="en-US" altLang="zh-CN" i="1" dirty="0">
                        <a:latin typeface="Cambria Math" panose="02040503050406030204" pitchFamily="18" charset="0"/>
                      </a:rPr>
                      <m:t> </m:t>
                    </m:r>
                  </m:oMath>
                </a14:m>
                <a:endParaRPr lang="en-US" altLang="zh-CN" b="1" i="1" dirty="0">
                  <a:latin typeface="Cambria Math" panose="02040503050406030204"/>
                  <a:ea typeface="Cambria Math" panose="02040503050406030204"/>
                </a:endParaRPr>
              </a:p>
              <a:p>
                <a:pPr>
                  <a:lnSpc>
                    <a:spcPct val="150000"/>
                  </a:lnSpc>
                  <a:buClr>
                    <a:srgbClr val="2665AB"/>
                  </a:buClr>
                  <a:buSzPct val="100000"/>
                  <a:buFont typeface="Arial" panose="020B0604020202020204" pitchFamily="34" charset="0"/>
                  <a:buChar char="•"/>
                </a:pPr>
                <a14:m>
                  <m:oMath xmlns:m="http://schemas.openxmlformats.org/officeDocument/2006/math">
                    <m:r>
                      <a:rPr lang="en-US" altLang="zh-CN" b="1" i="0" smtClean="0">
                        <a:latin typeface="Cambria Math" panose="02040503050406030204"/>
                      </a:rPr>
                      <m:t> </m:t>
                    </m:r>
                    <m:r>
                      <a:rPr lang="en-US" altLang="zh-CN" b="1">
                        <a:latin typeface="Cambria Math" panose="02040503050406030204"/>
                      </a:rPr>
                      <m:t>𝐗</m:t>
                    </m:r>
                    <m:r>
                      <a:rPr lang="en-US" altLang="zh-CN" b="1" i="1" smtClean="0">
                        <a:latin typeface="Cambria Math" panose="02040503050406030204"/>
                      </a:rPr>
                      <m:t>=</m:t>
                    </m:r>
                  </m:oMath>
                </a14:m>
                <a:r>
                  <a:rPr lang="en-US" altLang="zh-CN" dirty="0">
                    <a:ea typeface="黑体" panose="02010609060101010101" charset="-122"/>
                    <a:cs typeface="Times New Roman" panose="02020603050405020304" pitchFamily="18" charset="0"/>
                  </a:rPr>
                  <a:t> </a:t>
                </a:r>
                <a14:m>
                  <m:oMath xmlns:m="http://schemas.openxmlformats.org/officeDocument/2006/math">
                    <m:r>
                      <a:rPr lang="en-US" altLang="zh-CN" i="1">
                        <a:latin typeface="Cambria Math" panose="02040503050406030204"/>
                        <a:ea typeface="黑体" panose="02010609060101010101" charset="-122"/>
                        <a:cs typeface="Times New Roman" panose="02020603050405020304" pitchFamily="18" charset="0"/>
                      </a:rPr>
                      <m:t>𝑛</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𝑑</m:t>
                    </m:r>
                    <m:r>
                      <a:rPr lang="en-US" altLang="zh-CN" i="1" dirty="0">
                        <a:latin typeface="Cambria Math" panose="02040503050406030204" pitchFamily="18" charset="0"/>
                      </a:rPr>
                      <m:t> </m:t>
                    </m:r>
                  </m:oMath>
                </a14:m>
                <a:endParaRPr lang="en-US" altLang="zh-CN" b="1" i="1" dirty="0">
                  <a:latin typeface="Cambria Math" panose="02040503050406030204"/>
                  <a:ea typeface="Cambria Math" panose="02040503050406030204"/>
                </a:endParaRPr>
              </a:p>
              <a:p>
                <a:pPr>
                  <a:lnSpc>
                    <a:spcPct val="150000"/>
                  </a:lnSpc>
                  <a:buClr>
                    <a:srgbClr val="2665AB"/>
                  </a:buClr>
                  <a:buSzPct val="100000"/>
                  <a:buFont typeface="Arial" panose="020B0604020202020204" pitchFamily="34" charset="0"/>
                  <a:buChar char="•"/>
                </a:pPr>
                <a14:m>
                  <m:oMath xmlns:m="http://schemas.openxmlformats.org/officeDocument/2006/math">
                    <m:r>
                      <a:rPr lang="en-US" altLang="zh-CN" b="1">
                        <a:latin typeface="Cambria Math" panose="02040503050406030204"/>
                      </a:rPr>
                      <m:t> </m:t>
                    </m:r>
                    <m:r>
                      <a:rPr lang="en-US" altLang="zh-CN" b="1">
                        <a:latin typeface="Cambria Math" panose="02040503050406030204"/>
                      </a:rPr>
                      <m:t>𝐖</m:t>
                    </m:r>
                    <m:r>
                      <a:rPr lang="en-US" altLang="zh-CN" b="1" i="0" smtClean="0">
                        <a:latin typeface="Cambria Math" panose="02040503050406030204"/>
                      </a:rPr>
                      <m:t>=</m:t>
                    </m:r>
                    <m:r>
                      <a:rPr lang="en-US" altLang="zh-CN" i="1">
                        <a:latin typeface="Cambria Math" panose="02040503050406030204"/>
                        <a:ea typeface="黑体" panose="02010609060101010101" charset="-122"/>
                        <a:cs typeface="Times New Roman" panose="02020603050405020304" pitchFamily="18" charset="0"/>
                      </a:rPr>
                      <m:t>𝑑</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𝑙</m:t>
                    </m:r>
                  </m:oMath>
                </a14:m>
                <a:endParaRPr lang="en-US" altLang="zh-CN" dirty="0">
                  <a:latin typeface="黑体" panose="02010609060101010101" charset="-122"/>
                  <a:ea typeface="黑体" panose="02010609060101010101" charset="-122"/>
                  <a:cs typeface="Times New Roman" panose="020206030504050203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7365801" y="4554144"/>
                <a:ext cx="1347270" cy="1284069"/>
              </a:xfrm>
              <a:prstGeom prst="rect">
                <a:avLst/>
              </a:prstGeom>
              <a:blipFill rotWithShape="1">
                <a:blip r:embed="rId2"/>
                <a:stretch>
                  <a:fillRect l="-32" t="-44" r="18" b="2"/>
                </a:stretch>
              </a:blipFill>
            </p:spPr>
            <p:txBody>
              <a:bodyPr/>
              <a:lstStyle/>
              <a:p>
                <a:r>
                  <a:rPr lang="zh-CN" altLang="en-US">
                    <a:noFill/>
                  </a:rPr>
                  <a:t> </a:t>
                </a:r>
              </a:p>
            </p:txBody>
          </p:sp>
        </mc:Fallback>
      </mc:AlternateContent>
      <p:sp>
        <p:nvSpPr>
          <p:cNvPr id="17"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413322" y="1621185"/>
                <a:ext cx="3785729" cy="4273252"/>
              </a:xfrm>
              <a:prstGeom prst="rect">
                <a:avLst/>
              </a:prstGeom>
              <a:solidFill>
                <a:srgbClr val="FFE1E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charset="-122"/>
                    <a:ea typeface="微软雅黑 Light" panose="020B0502040204020203"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charset="-122"/>
                    <a:ea typeface="微软雅黑 Light" panose="020B0502040204020203"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charset="-122"/>
                    <a:ea typeface="微软雅黑 Light" panose="020B0502040204020203"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2400" dirty="0">
                    <a:latin typeface="黑体" panose="02010609060101010101" charset="-122"/>
                    <a:ea typeface="黑体" panose="02010609060101010101" charset="-122"/>
                    <a:cs typeface="Times New Roman" panose="02020603050405020304" pitchFamily="18" charset="0"/>
                  </a:rPr>
                  <a:t>降维后</a:t>
                </a:r>
                <a14:m>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𝑛</m:t>
                    </m:r>
                  </m:oMath>
                </a14:m>
                <a:r>
                  <a:rPr lang="zh-CN" altLang="en-US" sz="2400" dirty="0">
                    <a:latin typeface="黑体" panose="02010609060101010101" charset="-122"/>
                    <a:ea typeface="黑体" panose="02010609060101010101" charset="-122"/>
                    <a:cs typeface="Times New Roman" panose="02020603050405020304" pitchFamily="18" charset="0"/>
                  </a:rPr>
                  <a:t>个</a:t>
                </a:r>
                <a14:m>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𝑙</m:t>
                    </m:r>
                  </m:oMath>
                </a14:m>
                <a:r>
                  <a:rPr lang="zh-CN" altLang="en-US" sz="2400" dirty="0">
                    <a:latin typeface="黑体" panose="02010609060101010101" charset="-122"/>
                    <a:ea typeface="黑体" panose="02010609060101010101" charset="-122"/>
                    <a:cs typeface="Times New Roman" panose="02020603050405020304" pitchFamily="18" charset="0"/>
                  </a:rPr>
                  <a:t>维样本数据</a:t>
                </a:r>
                <a14:m>
                  <m:oMath xmlns:m="http://schemas.openxmlformats.org/officeDocument/2006/math">
                    <m:r>
                      <a:rPr lang="en-US" altLang="zh-CN" sz="2400" b="1">
                        <a:latin typeface="Cambria Math" panose="02040503050406030204"/>
                        <a:ea typeface="黑体" panose="02010609060101010101" charset="-122"/>
                        <a:cs typeface="Times New Roman" panose="02020603050405020304" pitchFamily="18" charset="0"/>
                      </a:rPr>
                      <m:t>𝐘</m:t>
                    </m:r>
                  </m:oMath>
                </a14:m>
                <a:r>
                  <a:rPr lang="zh-CN" altLang="en-US" sz="2400" dirty="0">
                    <a:latin typeface="黑体" panose="02010609060101010101" charset="-122"/>
                    <a:ea typeface="黑体" panose="02010609060101010101" charset="-122"/>
                    <a:cs typeface="Times New Roman" panose="02020603050405020304" pitchFamily="18" charset="0"/>
                  </a:rPr>
                  <a:t>的方差为：</a:t>
                </a: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a:ea typeface="黑体" panose="02010609060101010101" charset="-122"/>
                          <a:cs typeface="Times New Roman" panose="02020603050405020304" pitchFamily="18" charset="0"/>
                        </a:rPr>
                        <m:t>var</m:t>
                      </m:r>
                      <m:d>
                        <m:dPr>
                          <m:ctrlPr>
                            <a:rPr lang="en-US" altLang="zh-CN" sz="2400" b="0" i="1" smtClean="0">
                              <a:latin typeface="Cambria Math" panose="02040503050406030204" pitchFamily="18" charset="0"/>
                              <a:ea typeface="黑体" panose="02010609060101010101" charset="-122"/>
                              <a:cs typeface="Times New Roman" panose="02020603050405020304" pitchFamily="18" charset="0"/>
                            </a:rPr>
                          </m:ctrlPr>
                        </m:dPr>
                        <m:e>
                          <m:r>
                            <a:rPr lang="en-US" altLang="zh-CN" sz="2400" b="1">
                              <a:latin typeface="Cambria Math" panose="02040503050406030204"/>
                              <a:ea typeface="黑体" panose="02010609060101010101" charset="-122"/>
                              <a:cs typeface="Times New Roman" panose="02020603050405020304" pitchFamily="18" charset="0"/>
                            </a:rPr>
                            <m:t>𝐘</m:t>
                          </m:r>
                        </m:e>
                      </m:d>
                      <m:r>
                        <a:rPr lang="en-US" altLang="zh-CN" sz="2400" b="1" i="1">
                          <a:latin typeface="Cambria Math" panose="02040503050406030204"/>
                          <a:ea typeface="黑体" panose="02010609060101010101" charset="-122"/>
                          <a:cs typeface="Times New Roman" panose="02020603050405020304" pitchFamily="18" charset="0"/>
                        </a:rPr>
                        <m:t>=</m:t>
                      </m:r>
                      <m:f>
                        <m:fPr>
                          <m:ctrlPr>
                            <a:rPr lang="en-US" altLang="zh-CN" sz="2400" b="1" i="1" smtClean="0">
                              <a:latin typeface="Cambria Math" panose="02040503050406030204" pitchFamily="18" charset="0"/>
                              <a:ea typeface="黑体" panose="02010609060101010101" charset="-122"/>
                              <a:cs typeface="Times New Roman" panose="02020603050405020304" pitchFamily="18" charset="0"/>
                            </a:rPr>
                          </m:ctrlPr>
                        </m:fPr>
                        <m:num>
                          <m:r>
                            <a:rPr lang="en-US" altLang="zh-CN" sz="2400" b="0" i="1" smtClean="0">
                              <a:latin typeface="Cambria Math" panose="02040503050406030204"/>
                              <a:ea typeface="黑体" panose="02010609060101010101" charset="-122"/>
                              <a:cs typeface="Times New Roman" panose="02020603050405020304" pitchFamily="18" charset="0"/>
                            </a:rPr>
                            <m:t>1</m:t>
                          </m:r>
                        </m:num>
                        <m:den>
                          <m:r>
                            <a:rPr lang="en-US" altLang="zh-CN" sz="2400" b="0" i="1" smtClean="0">
                              <a:latin typeface="Cambria Math" panose="02040503050406030204"/>
                              <a:ea typeface="黑体" panose="02010609060101010101" charset="-122"/>
                              <a:cs typeface="Times New Roman" panose="02020603050405020304" pitchFamily="18" charset="0"/>
                            </a:rPr>
                            <m:t>𝑛</m:t>
                          </m:r>
                          <m:r>
                            <a:rPr lang="en-US" altLang="zh-CN" sz="2400" b="0" i="1" smtClean="0">
                              <a:latin typeface="Cambria Math" panose="02040503050406030204"/>
                              <a:ea typeface="黑体" panose="02010609060101010101" charset="-122"/>
                              <a:cs typeface="Times New Roman" panose="02020603050405020304" pitchFamily="18" charset="0"/>
                            </a:rPr>
                            <m:t>−</m:t>
                          </m:r>
                          <m:r>
                            <a:rPr lang="en-US" altLang="zh-CN" sz="2400" b="0" i="1" smtClean="0">
                              <a:latin typeface="Cambria Math" panose="02040503050406030204"/>
                              <a:ea typeface="黑体" panose="02010609060101010101" charset="-122"/>
                              <a:cs typeface="Times New Roman" panose="02020603050405020304" pitchFamily="18" charset="0"/>
                            </a:rPr>
                            <m:t>1</m:t>
                          </m:r>
                        </m:den>
                      </m:f>
                      <m:r>
                        <m:rPr>
                          <m:sty m:val="p"/>
                        </m:rPr>
                        <a:rPr lang="en-US" altLang="zh-CN" sz="2400" b="0" i="0" smtClean="0">
                          <a:latin typeface="Cambria Math" panose="02040503050406030204"/>
                          <a:ea typeface="黑体" panose="02010609060101010101" charset="-122"/>
                          <a:cs typeface="Times New Roman" panose="02020603050405020304" pitchFamily="18" charset="0"/>
                        </a:rPr>
                        <m:t>trace</m:t>
                      </m:r>
                      <m:d>
                        <m:dPr>
                          <m:ctrlPr>
                            <a:rPr lang="en-US" altLang="zh-CN" sz="2400" b="0" i="1" smtClean="0">
                              <a:latin typeface="Cambria Math" panose="02040503050406030204" pitchFamily="18" charset="0"/>
                              <a:ea typeface="黑体" panose="02010609060101010101" charset="-122"/>
                              <a:cs typeface="Times New Roman" panose="02020603050405020304" pitchFamily="18" charset="0"/>
                            </a:rPr>
                          </m:ctrlPr>
                        </m:dPr>
                        <m:e>
                          <m:sSup>
                            <m:sSupPr>
                              <m:ctrlPr>
                                <a:rPr lang="en-US" altLang="zh-CN" sz="2400" b="0" i="1" smtClean="0">
                                  <a:latin typeface="Cambria Math" panose="02040503050406030204" pitchFamily="18" charset="0"/>
                                  <a:ea typeface="黑体" panose="02010609060101010101" charset="-122"/>
                                  <a:cs typeface="Times New Roman" panose="02020603050405020304" pitchFamily="18" charset="0"/>
                                </a:rPr>
                              </m:ctrlPr>
                            </m:sSupPr>
                            <m:e>
                              <m:r>
                                <a:rPr lang="en-US" altLang="zh-CN" sz="2400" b="1" i="0" smtClean="0">
                                  <a:latin typeface="Cambria Math" panose="02040503050406030204"/>
                                  <a:ea typeface="黑体" panose="02010609060101010101" charset="-122"/>
                                  <a:cs typeface="Times New Roman" panose="02020603050405020304" pitchFamily="18" charset="0"/>
                                </a:rPr>
                                <m:t>𝐘</m:t>
                              </m:r>
                            </m:e>
                            <m:sup>
                              <m:r>
                                <m:rPr>
                                  <m:sty m:val="p"/>
                                </m:rPr>
                                <a:rPr lang="en-US" altLang="zh-CN" sz="2400" b="0" i="0" smtClean="0">
                                  <a:latin typeface="Cambria Math" panose="02040503050406030204"/>
                                  <a:ea typeface="黑体" panose="02010609060101010101" charset="-122"/>
                                  <a:cs typeface="Times New Roman" panose="02020603050405020304" pitchFamily="18" charset="0"/>
                                </a:rPr>
                                <m:t>T</m:t>
                              </m:r>
                            </m:sup>
                          </m:sSup>
                          <m:r>
                            <a:rPr lang="en-US" altLang="zh-CN" sz="2400" b="1" i="0" smtClean="0">
                              <a:latin typeface="Cambria Math" panose="02040503050406030204"/>
                              <a:ea typeface="黑体" panose="02010609060101010101" charset="-122"/>
                              <a:cs typeface="Times New Roman" panose="02020603050405020304" pitchFamily="18" charset="0"/>
                            </a:rPr>
                            <m:t>𝐘</m:t>
                          </m:r>
                        </m:e>
                      </m:d>
                    </m:oMath>
                  </m:oMathPara>
                </a14:m>
                <a:endParaRPr lang="en-US" altLang="zh-CN" sz="2400" b="0" i="1" dirty="0">
                  <a:latin typeface="Cambria Math" panose="02040503050406030204"/>
                  <a:ea typeface="黑体" panose="02010609060101010101"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m:t>
                      </m:r>
                      <m:f>
                        <m:fPr>
                          <m:ctrlPr>
                            <a:rPr lang="en-US" altLang="zh-CN" sz="2400" b="1" i="1">
                              <a:latin typeface="Cambria Math" panose="02040503050406030204" pitchFamily="18" charset="0"/>
                              <a:ea typeface="黑体" panose="02010609060101010101" charset="-122"/>
                              <a:cs typeface="Times New Roman" panose="02020603050405020304" pitchFamily="18" charset="0"/>
                            </a:rPr>
                          </m:ctrlPr>
                        </m:fPr>
                        <m:num>
                          <m:r>
                            <a:rPr lang="en-US" altLang="zh-CN" sz="2400" i="1">
                              <a:latin typeface="Cambria Math" panose="02040503050406030204"/>
                              <a:ea typeface="黑体" panose="02010609060101010101" charset="-122"/>
                              <a:cs typeface="Times New Roman" panose="02020603050405020304" pitchFamily="18" charset="0"/>
                            </a:rPr>
                            <m:t>1</m:t>
                          </m:r>
                        </m:num>
                        <m:den>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黑体" panose="02010609060101010101" charset="-122"/>
                              <a:cs typeface="Times New Roman" panose="02020603050405020304" pitchFamily="18" charset="0"/>
                            </a:rPr>
                            <m:t>−</m:t>
                          </m:r>
                          <m:r>
                            <a:rPr lang="en-US" altLang="zh-CN" sz="2400" i="1">
                              <a:latin typeface="Cambria Math" panose="02040503050406030204"/>
                              <a:ea typeface="黑体" panose="02010609060101010101" charset="-122"/>
                              <a:cs typeface="Times New Roman" panose="02020603050405020304" pitchFamily="18" charset="0"/>
                            </a:rPr>
                            <m:t>1</m:t>
                          </m:r>
                        </m:den>
                      </m:f>
                      <m:r>
                        <m:rPr>
                          <m:sty m:val="p"/>
                        </m:rPr>
                        <a:rPr lang="en-US" altLang="zh-CN" sz="2400">
                          <a:latin typeface="Cambria Math" panose="02040503050406030204"/>
                          <a:ea typeface="黑体" panose="02010609060101010101" charset="-122"/>
                          <a:cs typeface="Times New Roman" panose="02020603050405020304" pitchFamily="18" charset="0"/>
                        </a:rPr>
                        <m:t>tr</m:t>
                      </m:r>
                      <m:r>
                        <m:rPr>
                          <m:sty m:val="p"/>
                        </m:rPr>
                        <a:rPr lang="en-US" altLang="zh-CN" sz="2400" b="0" i="0" smtClean="0">
                          <a:latin typeface="Cambria Math" panose="02040503050406030204"/>
                          <a:ea typeface="黑体" panose="02010609060101010101" charset="-122"/>
                          <a:cs typeface="Times New Roman" panose="02020603050405020304" pitchFamily="18" charset="0"/>
                        </a:rPr>
                        <m:t>ace</m:t>
                      </m:r>
                      <m:d>
                        <m:dPr>
                          <m:ctrlPr>
                            <a:rPr lang="en-US" altLang="zh-CN" sz="2400" i="1">
                              <a:latin typeface="Cambria Math" panose="02040503050406030204" pitchFamily="18" charset="0"/>
                              <a:ea typeface="黑体" panose="02010609060101010101" charset="-122"/>
                              <a:cs typeface="Times New Roman" panose="02020603050405020304" pitchFamily="18" charset="0"/>
                            </a:rPr>
                          </m:ctrlPr>
                        </m:dPr>
                        <m:e>
                          <m:sSup>
                            <m:sSupPr>
                              <m:ctrlPr>
                                <a:rPr lang="en-US" altLang="zh-CN" sz="2400" i="1">
                                  <a:latin typeface="Cambria Math" panose="02040503050406030204" pitchFamily="18" charset="0"/>
                                  <a:ea typeface="黑体" panose="02010609060101010101" charset="-122"/>
                                  <a:cs typeface="Times New Roman" panose="02020603050405020304" pitchFamily="18" charset="0"/>
                                </a:rPr>
                              </m:ctrlPr>
                            </m:sSupPr>
                            <m:e>
                              <m:sSup>
                                <m:sSupPr>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sSupPr>
                                <m:e>
                                  <m:r>
                                    <a:rPr lang="en-US" altLang="zh-CN" sz="2400" b="1" i="0" smtClean="0">
                                      <a:latin typeface="Cambria Math" panose="02040503050406030204"/>
                                      <a:ea typeface="黑体" panose="02010609060101010101" charset="-122"/>
                                      <a:cs typeface="Times New Roman" panose="02020603050405020304" pitchFamily="18" charset="0"/>
                                    </a:rPr>
                                    <m:t>𝐖</m:t>
                                  </m:r>
                                </m:e>
                                <m:sup>
                                  <m:r>
                                    <m:rPr>
                                      <m:sty m:val="p"/>
                                    </m:rPr>
                                    <a:rPr lang="en-US" altLang="zh-CN" sz="2400" b="0" i="0" smtClean="0">
                                      <a:latin typeface="Cambria Math" panose="02040503050406030204"/>
                                      <a:ea typeface="黑体" panose="02010609060101010101" charset="-122"/>
                                      <a:cs typeface="Times New Roman" panose="02020603050405020304" pitchFamily="18" charset="0"/>
                                    </a:rPr>
                                    <m:t>T</m:t>
                                  </m:r>
                                </m:sup>
                              </m:sSup>
                              <m:r>
                                <a:rPr lang="en-US" altLang="zh-CN" sz="2400" b="1" i="0" smtClean="0">
                                  <a:latin typeface="Cambria Math" panose="02040503050406030204"/>
                                  <a:ea typeface="黑体" panose="02010609060101010101" charset="-122"/>
                                  <a:cs typeface="Times New Roman" panose="02020603050405020304" pitchFamily="18" charset="0"/>
                                </a:rPr>
                                <m:t>𝐗</m:t>
                              </m:r>
                            </m:e>
                            <m:sup>
                              <m:r>
                                <m:rPr>
                                  <m:sty m:val="p"/>
                                </m:rPr>
                                <a:rPr lang="en-US" altLang="zh-CN" sz="2400" i="0">
                                  <a:latin typeface="Cambria Math" panose="02040503050406030204"/>
                                  <a:ea typeface="黑体" panose="02010609060101010101" charset="-122"/>
                                  <a:cs typeface="Times New Roman" panose="02020603050405020304" pitchFamily="18" charset="0"/>
                                </a:rPr>
                                <m:t>T</m:t>
                              </m:r>
                            </m:sup>
                          </m:sSup>
                          <m:r>
                            <a:rPr lang="en-US" altLang="zh-CN" sz="2400" b="1" i="0" smtClean="0">
                              <a:latin typeface="Cambria Math" panose="02040503050406030204"/>
                              <a:ea typeface="黑体" panose="02010609060101010101" charset="-122"/>
                              <a:cs typeface="Times New Roman" panose="02020603050405020304" pitchFamily="18" charset="0"/>
                            </a:rPr>
                            <m:t>𝐗𝐖</m:t>
                          </m:r>
                        </m:e>
                      </m:d>
                    </m:oMath>
                  </m:oMathPara>
                </a14:m>
                <a:endParaRPr lang="en-US" altLang="zh-CN" sz="2400" i="1" dirty="0">
                  <a:latin typeface="Cambria Math" panose="02040503050406030204"/>
                  <a:ea typeface="黑体" panose="02010609060101010101"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m:t>
                      </m:r>
                      <m:r>
                        <a:rPr lang="en-US" altLang="zh-CN" sz="2400" b="0" i="1" smtClean="0">
                          <a:latin typeface="Cambria Math" panose="02040503050406030204"/>
                          <a:ea typeface="黑体" panose="02010609060101010101" charset="-122"/>
                          <a:cs typeface="Times New Roman" panose="02020603050405020304" pitchFamily="18" charset="0"/>
                        </a:rPr>
                        <m:t>𝑡𝑟𝑎𝑐𝑒</m:t>
                      </m:r>
                      <m:r>
                        <a:rPr lang="en-US" altLang="zh-CN" sz="2400" b="0" i="1" smtClean="0">
                          <a:latin typeface="Cambria Math" panose="02040503050406030204"/>
                          <a:ea typeface="黑体" panose="02010609060101010101" charset="-122"/>
                          <a:cs typeface="Times New Roman" panose="02020603050405020304" pitchFamily="18" charset="0"/>
                        </a:rPr>
                        <m:t>(</m:t>
                      </m:r>
                      <m:sSup>
                        <m:sSupPr>
                          <m:ctrlPr>
                            <a:rPr lang="en-US" altLang="zh-CN" sz="2400" i="1">
                              <a:latin typeface="Cambria Math" panose="02040503050406030204" pitchFamily="18" charset="0"/>
                              <a:ea typeface="黑体" panose="02010609060101010101" charset="-122"/>
                              <a:cs typeface="Times New Roman" panose="02020603050405020304" pitchFamily="18" charset="0"/>
                            </a:rPr>
                          </m:ctrlPr>
                        </m:sSupPr>
                        <m:e>
                          <m:sSup>
                            <m:sSupPr>
                              <m:ctrlPr>
                                <a:rPr lang="en-US" altLang="zh-CN" sz="2400" i="1">
                                  <a:latin typeface="Cambria Math" panose="02040503050406030204" pitchFamily="18" charset="0"/>
                                  <a:ea typeface="黑体" panose="02010609060101010101" charset="-122"/>
                                  <a:cs typeface="Times New Roman" panose="02020603050405020304" pitchFamily="18" charset="0"/>
                                </a:rPr>
                              </m:ctrlPr>
                            </m:sSupPr>
                            <m:e>
                              <m:r>
                                <a:rPr lang="en-US" altLang="zh-CN" sz="2400" b="1">
                                  <a:latin typeface="Cambria Math" panose="02040503050406030204"/>
                                  <a:ea typeface="黑体" panose="02010609060101010101" charset="-122"/>
                                  <a:cs typeface="Times New Roman" panose="02020603050405020304" pitchFamily="18" charset="0"/>
                                </a:rPr>
                                <m:t>𝐖</m:t>
                              </m:r>
                            </m:e>
                            <m:sup>
                              <m:r>
                                <m:rPr>
                                  <m:sty m:val="p"/>
                                </m:rPr>
                                <a:rPr lang="en-US" altLang="zh-CN" sz="2400" i="0">
                                  <a:latin typeface="Cambria Math" panose="02040503050406030204"/>
                                  <a:ea typeface="黑体" panose="02010609060101010101" charset="-122"/>
                                  <a:cs typeface="Times New Roman" panose="02020603050405020304" pitchFamily="18" charset="0"/>
                                </a:rPr>
                                <m:t>T</m:t>
                              </m:r>
                            </m:sup>
                          </m:sSup>
                          <m:f>
                            <m:fPr>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fPr>
                            <m:num>
                              <m:r>
                                <a:rPr lang="en-US" altLang="zh-CN" sz="2400" b="0" i="1" smtClean="0">
                                  <a:latin typeface="Cambria Math" panose="02040503050406030204"/>
                                  <a:ea typeface="黑体" panose="02010609060101010101" charset="-122"/>
                                  <a:cs typeface="Times New Roman" panose="02020603050405020304" pitchFamily="18" charset="0"/>
                                </a:rPr>
                                <m:t>1</m:t>
                              </m:r>
                            </m:num>
                            <m:den>
                              <m:r>
                                <a:rPr lang="en-US" altLang="zh-CN" sz="2400" b="0" i="1" smtClean="0">
                                  <a:latin typeface="Cambria Math" panose="02040503050406030204"/>
                                  <a:ea typeface="黑体" panose="02010609060101010101" charset="-122"/>
                                  <a:cs typeface="Times New Roman" panose="02020603050405020304" pitchFamily="18" charset="0"/>
                                </a:rPr>
                                <m:t>𝑛</m:t>
                              </m:r>
                              <m:r>
                                <a:rPr lang="en-US" altLang="zh-CN" sz="2400" b="0" i="1" smtClean="0">
                                  <a:latin typeface="Cambria Math" panose="02040503050406030204"/>
                                  <a:ea typeface="黑体" panose="02010609060101010101" charset="-122"/>
                                  <a:cs typeface="Times New Roman" panose="02020603050405020304" pitchFamily="18" charset="0"/>
                                </a:rPr>
                                <m:t>−</m:t>
                              </m:r>
                              <m:r>
                                <a:rPr lang="en-US" altLang="zh-CN" sz="2400" b="0" i="1" smtClean="0">
                                  <a:latin typeface="Cambria Math" panose="02040503050406030204"/>
                                  <a:ea typeface="黑体" panose="02010609060101010101" charset="-122"/>
                                  <a:cs typeface="Times New Roman" panose="02020603050405020304" pitchFamily="18" charset="0"/>
                                </a:rPr>
                                <m:t>1</m:t>
                              </m:r>
                            </m:den>
                          </m:f>
                          <m:r>
                            <a:rPr lang="en-US" altLang="zh-CN" sz="2400" b="1">
                              <a:latin typeface="Cambria Math" panose="02040503050406030204"/>
                              <a:ea typeface="黑体" panose="02010609060101010101" charset="-122"/>
                              <a:cs typeface="Times New Roman" panose="02020603050405020304" pitchFamily="18" charset="0"/>
                            </a:rPr>
                            <m:t>𝐗</m:t>
                          </m:r>
                        </m:e>
                        <m:sup>
                          <m:r>
                            <m:rPr>
                              <m:sty m:val="p"/>
                            </m:rPr>
                            <a:rPr lang="en-US" altLang="zh-CN" sz="2400" i="0">
                              <a:latin typeface="Cambria Math" panose="02040503050406030204"/>
                              <a:ea typeface="黑体" panose="02010609060101010101" charset="-122"/>
                              <a:cs typeface="Times New Roman" panose="02020603050405020304" pitchFamily="18" charset="0"/>
                            </a:rPr>
                            <m:t>T</m:t>
                          </m:r>
                        </m:sup>
                      </m:sSup>
                      <m:r>
                        <a:rPr lang="en-US" altLang="zh-CN" sz="2400" b="1">
                          <a:latin typeface="Cambria Math" panose="02040503050406030204"/>
                          <a:ea typeface="黑体" panose="02010609060101010101" charset="-122"/>
                          <a:cs typeface="Times New Roman" panose="02020603050405020304" pitchFamily="18" charset="0"/>
                        </a:rPr>
                        <m:t>𝐗𝐖</m:t>
                      </m:r>
                      <m:r>
                        <a:rPr lang="en-US" altLang="zh-CN" sz="2400" b="0" i="1" smtClean="0">
                          <a:latin typeface="Cambria Math" panose="02040503050406030204"/>
                          <a:ea typeface="黑体" panose="02010609060101010101" charset="-122"/>
                          <a:cs typeface="Times New Roman" panose="02020603050405020304" pitchFamily="18" charset="0"/>
                        </a:rPr>
                        <m:t>)</m:t>
                      </m:r>
                    </m:oMath>
                  </m:oMathPara>
                </a14:m>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endParaRPr lang="en-US" altLang="zh-CN" sz="2400" dirty="0">
                  <a:latin typeface="黑体" panose="02010609060101010101" charset="-122"/>
                  <a:ea typeface="黑体" panose="02010609060101010101" charset="-122"/>
                  <a:cs typeface="Times New Roman" panose="02020603050405020304" pitchFamily="18" charset="0"/>
                </a:endParaRPr>
              </a:p>
            </p:txBody>
          </p:sp>
        </mc:Choice>
        <mc:Fallback>
          <p:sp>
            <p:nvSpPr>
              <p:cNvPr id="5" name="Rectangle 3"/>
              <p:cNvSpPr txBox="1">
                <a:spLocks noRot="1" noChangeAspect="1" noMove="1" noResize="1" noEditPoints="1" noAdjustHandles="1" noChangeArrowheads="1" noChangeShapeType="1" noTextEdit="1"/>
              </p:cNvSpPr>
              <p:nvPr/>
            </p:nvSpPr>
            <p:spPr>
              <a:xfrm>
                <a:off x="413322" y="1621185"/>
                <a:ext cx="3785729" cy="4273252"/>
              </a:xfrm>
              <a:prstGeom prst="rect">
                <a:avLst/>
              </a:prstGeom>
              <a:blipFill rotWithShape="1">
                <a:blip r:embed="rId1"/>
                <a:stretch>
                  <a:fillRect l="-15" t="-1" r="11" b="-616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3996813" y="918763"/>
                <a:ext cx="4844845" cy="576248"/>
              </a:xfrm>
              <a:prstGeom prst="rect">
                <a:avLst/>
              </a:prstGeom>
              <a:ln>
                <a:solidFill>
                  <a:srgbClr val="C00000"/>
                </a:solidFill>
              </a:ln>
            </p:spPr>
            <p:txBody>
              <a:bodyPr wrap="square">
                <a:spAutoFit/>
              </a:bodyPr>
              <a:lstStyle/>
              <a:p>
                <a:pPr>
                  <a:lnSpc>
                    <a:spcPct val="150000"/>
                  </a:lnSpc>
                  <a:buClr>
                    <a:srgbClr val="2665AB"/>
                  </a:buClr>
                  <a:buSzPct val="100000"/>
                </a:pPr>
                <a14:m>
                  <m:oMath xmlns:m="http://schemas.openxmlformats.org/officeDocument/2006/math">
                    <m:r>
                      <a:rPr lang="en-US" altLang="zh-CN" sz="2400" b="1" i="0" smtClean="0">
                        <a:latin typeface="Cambria Math" panose="02040503050406030204"/>
                        <a:ea typeface="黑体" panose="02010609060101010101" charset="-122"/>
                        <a:cs typeface="Times New Roman" panose="02020603050405020304" pitchFamily="18" charset="0"/>
                      </a:rPr>
                      <m:t> </m:t>
                    </m:r>
                    <m:r>
                      <a:rPr lang="en-US" altLang="zh-CN" sz="2400" b="1" smtClean="0">
                        <a:latin typeface="Cambria Math" panose="02040503050406030204"/>
                        <a:ea typeface="黑体" panose="02010609060101010101" charset="-122"/>
                        <a:cs typeface="Times New Roman" panose="02020603050405020304" pitchFamily="18" charset="0"/>
                      </a:rPr>
                      <m:t>𝐘</m:t>
                    </m:r>
                    <m:r>
                      <a:rPr lang="en-US" altLang="zh-CN" sz="2400" b="1" i="1" smtClean="0">
                        <a:latin typeface="Cambria Math" panose="02040503050406030204"/>
                        <a:ea typeface="黑体" panose="02010609060101010101" charset="-122"/>
                        <a:cs typeface="Times New Roman" panose="02020603050405020304" pitchFamily="18" charset="0"/>
                      </a:rPr>
                      <m:t>=</m:t>
                    </m:r>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i="0" dirty="0" smtClean="0">
                        <a:latin typeface="Cambria Math" panose="02040503050406030204"/>
                      </a:rPr>
                      <m:t>  </m:t>
                    </m:r>
                    <m:r>
                      <a:rPr lang="en-US" altLang="zh-CN" sz="2400" b="1">
                        <a:latin typeface="Cambria Math" panose="02040503050406030204"/>
                      </a:rPr>
                      <m:t>𝐗</m:t>
                    </m:r>
                    <m:r>
                      <a:rPr lang="en-US" altLang="zh-CN" sz="2400" b="1" i="1" smtClean="0">
                        <a:latin typeface="Cambria Math" panose="02040503050406030204"/>
                      </a:rPr>
                      <m:t>=</m:t>
                    </m:r>
                  </m:oMath>
                </a14:m>
                <a:r>
                  <a:rPr lang="en-US" altLang="zh-CN" sz="2400" dirty="0">
                    <a:ea typeface="黑体" panose="02010609060101010101" charset="-122"/>
                    <a:cs typeface="Times New Roman" panose="02020603050405020304" pitchFamily="18" charset="0"/>
                  </a:rPr>
                  <a:t> </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𝑑</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a:latin typeface="Cambria Math" panose="02040503050406030204"/>
                      </a:rPr>
                      <m:t>𝐖</m:t>
                    </m:r>
                    <m:r>
                      <a:rPr lang="en-US" altLang="zh-CN" sz="2400" b="1" i="0" smtClean="0">
                        <a:latin typeface="Cambria Math" panose="02040503050406030204"/>
                      </a:rPr>
                      <m:t>=</m:t>
                    </m:r>
                    <m:r>
                      <a:rPr lang="en-US" altLang="zh-CN" sz="2400" i="1">
                        <a:latin typeface="Cambria Math" panose="02040503050406030204"/>
                        <a:ea typeface="黑体" panose="02010609060101010101" charset="-122"/>
                        <a:cs typeface="Times New Roman" panose="02020603050405020304" pitchFamily="18" charset="0"/>
                      </a:rPr>
                      <m:t>𝑑</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oMath>
                </a14:m>
                <a:endParaRPr lang="en-US" altLang="zh-CN" sz="2400" dirty="0">
                  <a:latin typeface="黑体" panose="02010609060101010101" charset="-122"/>
                  <a:ea typeface="黑体" panose="02010609060101010101" charset="-122"/>
                  <a:cs typeface="Times New Roman" panose="02020603050405020304" pitchFamily="18" charset="0"/>
                </a:endParaRPr>
              </a:p>
            </p:txBody>
          </p:sp>
        </mc:Choice>
        <mc:Fallback>
          <p:sp>
            <p:nvSpPr>
              <p:cNvPr id="21" name="矩形 20"/>
              <p:cNvSpPr>
                <a:spLocks noRot="1" noChangeAspect="1" noMove="1" noResize="1" noEditPoints="1" noAdjustHandles="1" noChangeArrowheads="1" noChangeShapeType="1" noTextEdit="1"/>
              </p:cNvSpPr>
              <p:nvPr/>
            </p:nvSpPr>
            <p:spPr>
              <a:xfrm>
                <a:off x="3996813" y="918763"/>
                <a:ext cx="4844845" cy="576248"/>
              </a:xfrm>
              <a:prstGeom prst="rect">
                <a:avLst/>
              </a:prstGeom>
              <a:blipFill rotWithShape="1">
                <a:blip r:embed="rId2"/>
                <a:stretch>
                  <a:fillRect l="-107" t="-867" r="-93" b="-3047"/>
                </a:stretch>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Rectangle 3"/>
              <p:cNvSpPr txBox="1">
                <a:spLocks noChangeArrowheads="1"/>
              </p:cNvSpPr>
              <p:nvPr/>
            </p:nvSpPr>
            <p:spPr>
              <a:xfrm>
                <a:off x="4450939" y="1621185"/>
                <a:ext cx="4390719" cy="4273252"/>
              </a:xfrm>
              <a:prstGeom prst="rect">
                <a:avLst/>
              </a:prstGeom>
              <a:solidFill>
                <a:srgbClr val="FFE1E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charset="-122"/>
                    <a:ea typeface="微软雅黑 Light" panose="020B0502040204020203"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charset="-122"/>
                    <a:ea typeface="微软雅黑 Light" panose="020B0502040204020203"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charset="-122"/>
                    <a:ea typeface="微软雅黑 Light" panose="020B0502040204020203"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2400" dirty="0">
                    <a:latin typeface="黑体" panose="02010609060101010101" charset="-122"/>
                    <a:ea typeface="黑体" panose="02010609060101010101" charset="-122"/>
                    <a:cs typeface="Times New Roman" panose="02020603050405020304" pitchFamily="18" charset="0"/>
                  </a:rPr>
                  <a:t>降维前</a:t>
                </a:r>
                <a14:m>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𝑛</m:t>
                    </m:r>
                  </m:oMath>
                </a14:m>
                <a:r>
                  <a:rPr lang="zh-CN" altLang="en-US" sz="2400" dirty="0">
                    <a:latin typeface="黑体" panose="02010609060101010101" charset="-122"/>
                    <a:ea typeface="黑体" panose="02010609060101010101" charset="-122"/>
                    <a:cs typeface="Times New Roman" panose="02020603050405020304" pitchFamily="18" charset="0"/>
                  </a:rPr>
                  <a:t>个</a:t>
                </a:r>
                <a14:m>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𝑑</m:t>
                    </m:r>
                  </m:oMath>
                </a14:m>
                <a:r>
                  <a:rPr lang="zh-CN" altLang="en-US" sz="2400" dirty="0">
                    <a:latin typeface="黑体" panose="02010609060101010101" charset="-122"/>
                    <a:ea typeface="黑体" panose="02010609060101010101" charset="-122"/>
                    <a:cs typeface="Times New Roman" panose="02020603050405020304" pitchFamily="18" charset="0"/>
                  </a:rPr>
                  <a:t>维样本数据</a:t>
                </a:r>
                <a14:m>
                  <m:oMath xmlns:m="http://schemas.openxmlformats.org/officeDocument/2006/math">
                    <m:r>
                      <a:rPr lang="en-US" altLang="zh-CN" sz="2400" b="1" i="0" smtClean="0">
                        <a:latin typeface="Cambria Math" panose="02040503050406030204"/>
                        <a:ea typeface="黑体" panose="02010609060101010101" charset="-122"/>
                        <a:cs typeface="Times New Roman" panose="02020603050405020304" pitchFamily="18" charset="0"/>
                      </a:rPr>
                      <m:t>𝐗</m:t>
                    </m:r>
                  </m:oMath>
                </a14:m>
                <a:r>
                  <a:rPr lang="zh-CN" altLang="en-US" sz="2400" dirty="0">
                    <a:latin typeface="黑体" panose="02010609060101010101" charset="-122"/>
                    <a:ea typeface="黑体" panose="02010609060101010101" charset="-122"/>
                    <a:cs typeface="Times New Roman" panose="02020603050405020304" pitchFamily="18" charset="0"/>
                  </a:rPr>
                  <a:t>的协方差矩阵为：</a:t>
                </a:r>
                <a14:m>
                  <m:oMath xmlns:m="http://schemas.openxmlformats.org/officeDocument/2006/math">
                    <m:r>
                      <a:rPr lang="el-GR" altLang="zh-CN" sz="2400" b="1" i="0" smtClean="0">
                        <a:latin typeface="Cambria Math" panose="02040503050406030204"/>
                        <a:ea typeface="Cambria Math" panose="02040503050406030204"/>
                        <a:cs typeface="Times New Roman" panose="02020603050405020304" pitchFamily="18" charset="0"/>
                      </a:rPr>
                      <m:t>𝚺</m:t>
                    </m:r>
                    <m:r>
                      <a:rPr lang="en-US" altLang="zh-CN" sz="2400" b="1" i="0" smtClean="0">
                        <a:latin typeface="Cambria Math" panose="02040503050406030204"/>
                        <a:ea typeface="Cambria Math" panose="02040503050406030204"/>
                        <a:cs typeface="Times New Roman" panose="02020603050405020304" pitchFamily="18" charset="0"/>
                      </a:rPr>
                      <m:t>=</m:t>
                    </m:r>
                    <m:f>
                      <m:fPr>
                        <m:ctrlPr>
                          <a:rPr lang="en-US" altLang="zh-CN" sz="2400" b="1" i="1" smtClean="0">
                            <a:latin typeface="Cambria Math" panose="02040503050406030204" pitchFamily="18" charset="0"/>
                            <a:ea typeface="Cambria Math" panose="02040503050406030204"/>
                            <a:cs typeface="Times New Roman" panose="02020603050405020304" pitchFamily="18" charset="0"/>
                          </a:rPr>
                        </m:ctrlPr>
                      </m:fPr>
                      <m:num>
                        <m:r>
                          <a:rPr lang="en-US" altLang="zh-CN" sz="2400" b="0" i="1" smtClean="0">
                            <a:latin typeface="Cambria Math" panose="02040503050406030204"/>
                            <a:ea typeface="Cambria Math" panose="02040503050406030204"/>
                            <a:cs typeface="Times New Roman" panose="02020603050405020304" pitchFamily="18" charset="0"/>
                          </a:rPr>
                          <m:t>1</m:t>
                        </m:r>
                      </m:num>
                      <m:den>
                        <m:r>
                          <a:rPr lang="en-US" altLang="zh-CN" sz="2400" b="0" i="1" smtClean="0">
                            <a:latin typeface="Cambria Math" panose="02040503050406030204"/>
                            <a:ea typeface="Cambria Math" panose="02040503050406030204"/>
                            <a:cs typeface="Times New Roman" panose="02020603050405020304" pitchFamily="18" charset="0"/>
                          </a:rPr>
                          <m:t>𝑛</m:t>
                        </m:r>
                        <m:r>
                          <a:rPr lang="en-US" altLang="zh-CN" sz="2400" b="0" i="1" smtClean="0">
                            <a:latin typeface="Cambria Math" panose="02040503050406030204"/>
                            <a:ea typeface="Cambria Math" panose="02040503050406030204"/>
                            <a:cs typeface="Times New Roman" panose="02020603050405020304" pitchFamily="18" charset="0"/>
                          </a:rPr>
                          <m:t>−</m:t>
                        </m:r>
                        <m:r>
                          <a:rPr lang="en-US" altLang="zh-CN" sz="2400" b="0" i="1" smtClean="0">
                            <a:latin typeface="Cambria Math" panose="02040503050406030204"/>
                            <a:ea typeface="Cambria Math" panose="02040503050406030204"/>
                            <a:cs typeface="Times New Roman" panose="02020603050405020304" pitchFamily="18" charset="0"/>
                          </a:rPr>
                          <m:t>1</m:t>
                        </m:r>
                      </m:den>
                    </m:f>
                    <m:sSup>
                      <m:sSupPr>
                        <m:ctrlPr>
                          <a:rPr lang="en-US" altLang="zh-CN" sz="2400" b="1" i="1" smtClean="0">
                            <a:latin typeface="Cambria Math" panose="02040503050406030204" pitchFamily="18" charset="0"/>
                            <a:ea typeface="Cambria Math" panose="02040503050406030204"/>
                            <a:cs typeface="Times New Roman" panose="02020603050405020304" pitchFamily="18" charset="0"/>
                          </a:rPr>
                        </m:ctrlPr>
                      </m:sSupPr>
                      <m:e>
                        <m:r>
                          <a:rPr lang="en-US" altLang="zh-CN" sz="2400" b="1" i="0" smtClean="0">
                            <a:latin typeface="Cambria Math" panose="02040503050406030204"/>
                            <a:ea typeface="Cambria Math" panose="02040503050406030204"/>
                            <a:cs typeface="Times New Roman" panose="02020603050405020304" pitchFamily="18" charset="0"/>
                          </a:rPr>
                          <m:t>𝐗</m:t>
                        </m:r>
                      </m:e>
                      <m:sup>
                        <m:r>
                          <a:rPr lang="en-US" altLang="zh-CN" sz="2400" b="1" i="0" smtClean="0">
                            <a:latin typeface="Cambria Math" panose="02040503050406030204"/>
                            <a:ea typeface="Cambria Math" panose="02040503050406030204"/>
                            <a:cs typeface="Times New Roman" panose="02020603050405020304" pitchFamily="18" charset="0"/>
                          </a:rPr>
                          <m:t>𝐓</m:t>
                        </m:r>
                      </m:sup>
                    </m:sSup>
                    <m:r>
                      <a:rPr lang="en-US" altLang="zh-CN" sz="2400" b="1" i="1" smtClean="0">
                        <a:latin typeface="Cambria Math" panose="02040503050406030204"/>
                        <a:ea typeface="Cambria Math" panose="02040503050406030204"/>
                        <a:cs typeface="Times New Roman" panose="02020603050405020304" pitchFamily="18" charset="0"/>
                      </a:rPr>
                      <m:t>𝑿</m:t>
                    </m:r>
                  </m:oMath>
                </a14:m>
                <a:endParaRPr lang="en-US" altLang="zh-CN" sz="2400" b="1"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r>
                  <a:rPr lang="zh-CN" altLang="en-US" sz="2400" dirty="0">
                    <a:latin typeface="黑体" panose="02010609060101010101" charset="-122"/>
                    <a:ea typeface="黑体" panose="02010609060101010101" charset="-122"/>
                    <a:cs typeface="Times New Roman" panose="02020603050405020304" pitchFamily="18" charset="0"/>
                  </a:rPr>
                  <a:t>主成份分析的求解目标函数为</a:t>
                </a: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funcPr>
                        <m:fName>
                          <m:limLow>
                            <m:limLowPr>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limLowPr>
                            <m:e>
                              <m:r>
                                <m:rPr>
                                  <m:sty m:val="p"/>
                                </m:rPr>
                                <a:rPr lang="en-US" altLang="zh-CN" sz="2400" i="0" smtClean="0">
                                  <a:latin typeface="Cambria Math" panose="02040503050406030204"/>
                                  <a:ea typeface="黑体" panose="02010609060101010101" charset="-122"/>
                                  <a:cs typeface="Times New Roman" panose="02020603050405020304" pitchFamily="18" charset="0"/>
                                </a:rPr>
                                <m:t>max</m:t>
                              </m:r>
                            </m:e>
                            <m:lim>
                              <m:r>
                                <a:rPr lang="en-US" altLang="zh-CN" sz="2400" b="1" i="0" smtClean="0">
                                  <a:latin typeface="Cambria Math" panose="02040503050406030204"/>
                                  <a:ea typeface="黑体" panose="02010609060101010101" charset="-122"/>
                                  <a:cs typeface="Times New Roman" panose="02020603050405020304" pitchFamily="18" charset="0"/>
                                </a:rPr>
                                <m:t>𝐖</m:t>
                              </m:r>
                            </m:lim>
                          </m:limLow>
                        </m:fName>
                        <m:e>
                          <m:r>
                            <a:rPr lang="en-US" altLang="zh-CN" sz="2400" b="0" i="1" smtClean="0">
                              <a:latin typeface="Cambria Math" panose="02040503050406030204"/>
                              <a:ea typeface="黑体" panose="02010609060101010101" charset="-122"/>
                              <a:cs typeface="Times New Roman" panose="02020603050405020304" pitchFamily="18" charset="0"/>
                            </a:rPr>
                            <m:t>𝑡𝑟𝑎𝑐𝑒</m:t>
                          </m:r>
                          <m:r>
                            <a:rPr lang="en-US" altLang="zh-CN" sz="2400" b="0" i="1" smtClean="0">
                              <a:latin typeface="Cambria Math" panose="02040503050406030204"/>
                              <a:ea typeface="黑体" panose="02010609060101010101" charset="-122"/>
                              <a:cs typeface="Times New Roman" panose="02020603050405020304" pitchFamily="18" charset="0"/>
                            </a:rPr>
                            <m:t>(</m:t>
                          </m:r>
                          <m:sSup>
                            <m:sSupPr>
                              <m:ctrlPr>
                                <a:rPr lang="en-US" altLang="zh-CN" sz="2400" b="1" i="1" smtClean="0">
                                  <a:latin typeface="Cambria Math" panose="02040503050406030204" pitchFamily="18" charset="0"/>
                                  <a:ea typeface="黑体" panose="02010609060101010101" charset="-122"/>
                                  <a:cs typeface="Times New Roman" panose="02020603050405020304" pitchFamily="18" charset="0"/>
                                </a:rPr>
                              </m:ctrlPr>
                            </m:sSupPr>
                            <m:e>
                              <m:r>
                                <a:rPr lang="en-US" altLang="zh-CN" sz="2400" b="1" i="0" smtClean="0">
                                  <a:latin typeface="Cambria Math" panose="02040503050406030204"/>
                                  <a:ea typeface="黑体" panose="02010609060101010101" charset="-122"/>
                                  <a:cs typeface="Times New Roman" panose="02020603050405020304" pitchFamily="18" charset="0"/>
                                </a:rPr>
                                <m:t>𝐖</m:t>
                              </m:r>
                            </m:e>
                            <m:sup>
                              <m:r>
                                <a:rPr lang="en-US" altLang="zh-CN" sz="2400" b="1" i="1" smtClean="0">
                                  <a:latin typeface="Cambria Math" panose="02040503050406030204"/>
                                  <a:ea typeface="黑体" panose="02010609060101010101" charset="-122"/>
                                  <a:cs typeface="Times New Roman" panose="02020603050405020304" pitchFamily="18" charset="0"/>
                                </a:rPr>
                                <m:t>𝑻</m:t>
                              </m:r>
                            </m:sup>
                          </m:sSup>
                          <m:r>
                            <a:rPr lang="zh-CN" altLang="en-US" sz="2400" b="1" i="1" smtClean="0">
                              <a:latin typeface="Cambria Math" panose="02040503050406030204"/>
                              <a:ea typeface="黑体" panose="02010609060101010101" charset="-122"/>
                              <a:cs typeface="Times New Roman" panose="02020603050405020304" pitchFamily="18" charset="0"/>
                            </a:rPr>
                            <m:t>𝚺</m:t>
                          </m:r>
                          <m:r>
                            <a:rPr lang="en-US" altLang="zh-CN" sz="2400" b="1" i="0" smtClean="0">
                              <a:latin typeface="Cambria Math" panose="02040503050406030204"/>
                              <a:ea typeface="黑体" panose="02010609060101010101" charset="-122"/>
                              <a:cs typeface="Times New Roman" panose="02020603050405020304" pitchFamily="18" charset="0"/>
                            </a:rPr>
                            <m:t>𝐖</m:t>
                          </m:r>
                          <m:r>
                            <a:rPr lang="en-US" altLang="zh-CN" sz="2400" b="0" i="1" smtClean="0">
                              <a:latin typeface="Cambria Math" panose="02040503050406030204"/>
                              <a:ea typeface="黑体" panose="02010609060101010101" charset="-122"/>
                              <a:cs typeface="Times New Roman" panose="02020603050405020304" pitchFamily="18" charset="0"/>
                            </a:rPr>
                            <m:t>)</m:t>
                          </m:r>
                        </m:e>
                      </m:func>
                    </m:oMath>
                  </m:oMathPara>
                </a14:m>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r>
                  <a:rPr lang="en-US" altLang="zh-CN" sz="2400" dirty="0">
                    <a:latin typeface="黑体" panose="02010609060101010101" charset="-122"/>
                    <a:ea typeface="黑体" panose="02010609060101010101" charset="-122"/>
                    <a:cs typeface="Times New Roman" panose="02020603050405020304" pitchFamily="18" charset="0"/>
                  </a:rPr>
                  <a:t>  </a:t>
                </a:r>
                <a:r>
                  <a:rPr lang="zh-CN" altLang="en-US" sz="2400" dirty="0">
                    <a:latin typeface="黑体" panose="02010609060101010101" charset="-122"/>
                    <a:ea typeface="黑体" panose="02010609060101010101" charset="-122"/>
                    <a:cs typeface="Times New Roman" panose="02020603050405020304" pitchFamily="18" charset="0"/>
                  </a:rPr>
                  <a:t>满足约束条件</a:t>
                </a:r>
                <a:endParaRPr lang="en-US" altLang="zh-CN" sz="2400" dirty="0">
                  <a:latin typeface="黑体" panose="02010609060101010101" charset="-122"/>
                  <a:ea typeface="黑体" panose="02010609060101010101"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sSubSup>
                        <m:sSubSupPr>
                          <m:ctrlPr>
                            <a:rPr lang="zh-CN" altLang="zh-CN" sz="2400" i="1">
                              <a:latin typeface="Cambria Math" panose="02040503050406030204" pitchFamily="18" charset="0"/>
                            </a:rPr>
                          </m:ctrlPr>
                        </m:sSubSupPr>
                        <m:e>
                          <m:r>
                            <a:rPr lang="en-US" altLang="zh-CN" sz="2400" b="1" i="0" smtClean="0">
                              <a:latin typeface="Cambria Math" panose="02040503050406030204"/>
                            </a:rPr>
                            <m:t>𝐰</m:t>
                          </m:r>
                        </m:e>
                        <m:sub>
                          <m:r>
                            <a:rPr lang="en-US" altLang="zh-CN" sz="2400" i="1">
                              <a:latin typeface="Cambria Math" panose="02040503050406030204"/>
                            </a:rPr>
                            <m:t>𝑖</m:t>
                          </m:r>
                        </m:sub>
                        <m:sup>
                          <m:r>
                            <a:rPr lang="en-US" altLang="zh-CN" sz="2400" i="1">
                              <a:latin typeface="Cambria Math" panose="02040503050406030204"/>
                            </a:rPr>
                            <m:t>𝑇</m:t>
                          </m:r>
                        </m:sup>
                      </m:sSubSup>
                      <m:sSub>
                        <m:sSubPr>
                          <m:ctrlPr>
                            <a:rPr lang="en-US" altLang="zh-CN" sz="2400" i="1" smtClean="0">
                              <a:latin typeface="Cambria Math" panose="02040503050406030204" pitchFamily="18" charset="0"/>
                            </a:rPr>
                          </m:ctrlPr>
                        </m:sSubPr>
                        <m:e>
                          <m:r>
                            <a:rPr lang="en-US" altLang="zh-CN" sz="2400" b="1" i="0" smtClean="0">
                              <a:latin typeface="Cambria Math" panose="02040503050406030204"/>
                            </a:rPr>
                            <m:t>𝐰</m:t>
                          </m:r>
                        </m:e>
                        <m:sub>
                          <m:r>
                            <a:rPr lang="en-US" altLang="zh-CN" sz="2400" b="0" i="1" smtClean="0">
                              <a:latin typeface="Cambria Math" panose="02040503050406030204"/>
                            </a:rPr>
                            <m:t>𝑖</m:t>
                          </m:r>
                        </m:sub>
                      </m:sSub>
                      <m:r>
                        <a:rPr lang="en-US" altLang="zh-CN" sz="2400" b="0" i="1" smtClean="0">
                          <a:latin typeface="Cambria Math" panose="02040503050406030204"/>
                        </a:rPr>
                        <m:t>=</m:t>
                      </m:r>
                      <m:r>
                        <a:rPr lang="en-US" altLang="zh-CN" sz="2400" b="0" i="1" smtClean="0">
                          <a:latin typeface="Cambria Math" panose="02040503050406030204"/>
                        </a:rPr>
                        <m:t>1</m:t>
                      </m:r>
                      <m:r>
                        <a:rPr lang="en-US" altLang="zh-CN" sz="2400" b="0" i="1" smtClean="0">
                          <a:latin typeface="Cambria Math" panose="02040503050406030204"/>
                        </a:rPr>
                        <m:t>     </m:t>
                      </m:r>
                      <m:r>
                        <a:rPr lang="en-US" altLang="zh-CN" sz="2400" b="0" i="1" smtClean="0">
                          <a:latin typeface="Cambria Math" panose="02040503050406030204"/>
                        </a:rPr>
                        <m:t>𝑖</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1</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2</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𝑙</m:t>
                      </m:r>
                      <m:r>
                        <a:rPr lang="en-US" altLang="zh-CN" sz="2400" b="0" i="1" smtClean="0">
                          <a:latin typeface="Cambria Math" panose="02040503050406030204"/>
                          <a:ea typeface="Cambria Math" panose="02040503050406030204"/>
                        </a:rPr>
                        <m:t>}</m:t>
                      </m:r>
                    </m:oMath>
                  </m:oMathPara>
                </a14:m>
                <a:endParaRPr lang="zh-CN" altLang="zh-CN" sz="2400" dirty="0"/>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a:ea typeface="黑体" panose="02010609060101010101" charset="-122"/>
                          <a:cs typeface="Times New Roman" panose="02020603050405020304" pitchFamily="18" charset="0"/>
                        </a:rPr>
                        <m:t> </m:t>
                      </m:r>
                    </m:oMath>
                  </m:oMathPara>
                </a14:m>
                <a:endParaRPr lang="en-US" altLang="zh-CN" sz="2400" dirty="0">
                  <a:latin typeface="黑体" panose="02010609060101010101" charset="-122"/>
                  <a:ea typeface="黑体" panose="02010609060101010101" charset="-122"/>
                  <a:cs typeface="Times New Roman" panose="02020603050405020304" pitchFamily="18" charset="0"/>
                </a:endParaRPr>
              </a:p>
            </p:txBody>
          </p:sp>
        </mc:Choice>
        <mc:Fallback>
          <p:sp>
            <p:nvSpPr>
              <p:cNvPr id="23" name="Rectangle 3"/>
              <p:cNvSpPr txBox="1">
                <a:spLocks noRot="1" noChangeAspect="1" noMove="1" noResize="1" noEditPoints="1" noAdjustHandles="1" noChangeArrowheads="1" noChangeShapeType="1" noTextEdit="1"/>
              </p:cNvSpPr>
              <p:nvPr/>
            </p:nvSpPr>
            <p:spPr>
              <a:xfrm>
                <a:off x="4450939" y="1621185"/>
                <a:ext cx="4390719" cy="4273252"/>
              </a:xfrm>
              <a:prstGeom prst="rect">
                <a:avLst/>
              </a:prstGeom>
              <a:blipFill rotWithShape="1">
                <a:blip r:embed="rId3"/>
                <a:stretch>
                  <a:fillRect l="-5" t="-1" r="13" b="-7109"/>
                </a:stretch>
              </a:blipFill>
            </p:spPr>
            <p:txBody>
              <a:bodyPr/>
              <a:lstStyle/>
              <a:p>
                <a:r>
                  <a:rPr lang="zh-CN" altLang="en-US">
                    <a:noFill/>
                  </a:rPr>
                  <a:t> </a:t>
                </a:r>
              </a:p>
            </p:txBody>
          </p:sp>
        </mc:Fallback>
      </mc:AlternateContent>
      <p:sp>
        <p:nvSpPr>
          <p:cNvPr id="8"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13321" y="2504831"/>
                <a:ext cx="3583491" cy="2253246"/>
              </a:xfrm>
              <a:prstGeom prst="rect">
                <a:avLst/>
              </a:prstGeom>
            </p:spPr>
            <p:txBody>
              <a:bodyPr wrap="square">
                <a:spAutoFit/>
              </a:bodyPr>
              <a:lstStyle/>
              <a:p>
                <a:pPr marL="342900" indent="-342900">
                  <a:lnSpc>
                    <a:spcPct val="130000"/>
                  </a:lnSpc>
                  <a:buClr>
                    <a:srgbClr val="2665AB"/>
                  </a:buClr>
                  <a:buSzPct val="100000"/>
                  <a:buFont typeface="Wingdings" panose="05000000000000000000" pitchFamily="2" charset="2"/>
                  <a:buChar char="Ø"/>
                </a:pPr>
                <a:r>
                  <a:rPr lang="zh-CN" altLang="en-US" sz="2000" dirty="0">
                    <a:latin typeface="黑体" panose="02010609060101010101" charset="-122"/>
                    <a:ea typeface="黑体" panose="02010609060101010101" charset="-122"/>
                    <a:cs typeface="Times New Roman" panose="02020603050405020304" pitchFamily="18" charset="0"/>
                  </a:rPr>
                  <a:t>主成份分析求解目标函数为</a:t>
                </a:r>
                <a:endParaRPr lang="en-US" altLang="zh-CN" sz="2000" dirty="0">
                  <a:latin typeface="黑体" panose="02010609060101010101" charset="-122"/>
                  <a:ea typeface="黑体" panose="02010609060101010101" charset="-122"/>
                  <a:cs typeface="Times New Roman" panose="02020603050405020304" pitchFamily="18" charset="0"/>
                </a:endParaRPr>
              </a:p>
              <a:p>
                <a:pPr>
                  <a:lnSpc>
                    <a:spcPct val="130000"/>
                  </a:lnSpc>
                  <a:buClr>
                    <a:srgbClr val="2665AB"/>
                  </a:buClr>
                  <a:buSzPct val="100000"/>
                </a:pPr>
                <a14:m>
                  <m:oMathPara xmlns:m="http://schemas.openxmlformats.org/officeDocument/2006/math">
                    <m:oMathParaPr>
                      <m:jc m:val="centerGroup"/>
                    </m:oMathParaPr>
                    <m:oMath xmlns:m="http://schemas.openxmlformats.org/officeDocument/2006/math">
                      <m:func>
                        <m:funcPr>
                          <m:ctrlPr>
                            <a:rPr lang="en-US" altLang="zh-CN" sz="2000" i="1">
                              <a:latin typeface="Cambria Math" panose="02040503050406030204" pitchFamily="18" charset="0"/>
                              <a:ea typeface="黑体" panose="02010609060101010101" charset="-122"/>
                              <a:cs typeface="Times New Roman" panose="02020603050405020304" pitchFamily="18" charset="0"/>
                            </a:rPr>
                          </m:ctrlPr>
                        </m:funcPr>
                        <m:fName>
                          <m:limLow>
                            <m:limLowPr>
                              <m:ctrlPr>
                                <a:rPr lang="en-US" altLang="zh-CN" sz="2000" i="1">
                                  <a:latin typeface="Cambria Math" panose="02040503050406030204" pitchFamily="18" charset="0"/>
                                  <a:ea typeface="黑体" panose="02010609060101010101" charset="-122"/>
                                  <a:cs typeface="Times New Roman" panose="02020603050405020304" pitchFamily="18" charset="0"/>
                                </a:rPr>
                              </m:ctrlPr>
                            </m:limLowPr>
                            <m:e>
                              <m:r>
                                <m:rPr>
                                  <m:sty m:val="p"/>
                                </m:rPr>
                                <a:rPr lang="en-US" altLang="zh-CN" sz="2000">
                                  <a:latin typeface="Cambria Math" panose="02040503050406030204"/>
                                  <a:ea typeface="黑体" panose="02010609060101010101" charset="-122"/>
                                  <a:cs typeface="Times New Roman" panose="02020603050405020304" pitchFamily="18" charset="0"/>
                                </a:rPr>
                                <m:t>max</m:t>
                              </m:r>
                            </m:e>
                            <m:lim>
                              <m:r>
                                <a:rPr lang="en-US" altLang="zh-CN" sz="2000" b="1">
                                  <a:latin typeface="Cambria Math" panose="02040503050406030204"/>
                                  <a:ea typeface="黑体" panose="02010609060101010101" charset="-122"/>
                                  <a:cs typeface="Times New Roman" panose="02020603050405020304" pitchFamily="18" charset="0"/>
                                </a:rPr>
                                <m:t>𝐖</m:t>
                              </m:r>
                            </m:lim>
                          </m:limLow>
                        </m:fName>
                        <m:e>
                          <m:r>
                            <a:rPr lang="en-US" altLang="zh-CN" sz="2000" b="0" i="1" smtClean="0">
                              <a:latin typeface="Cambria Math" panose="02040503050406030204"/>
                              <a:ea typeface="黑体" panose="02010609060101010101" charset="-122"/>
                              <a:cs typeface="Times New Roman" panose="02020603050405020304" pitchFamily="18" charset="0"/>
                            </a:rPr>
                            <m:t> </m:t>
                          </m:r>
                          <m:r>
                            <a:rPr lang="en-US" altLang="zh-CN" sz="2000" i="1">
                              <a:latin typeface="Cambria Math" panose="02040503050406030204"/>
                              <a:ea typeface="黑体" panose="02010609060101010101" charset="-122"/>
                              <a:cs typeface="Times New Roman" panose="02020603050405020304" pitchFamily="18" charset="0"/>
                            </a:rPr>
                            <m:t>𝑡𝑟</m:t>
                          </m:r>
                          <m:r>
                            <a:rPr lang="en-US" altLang="zh-CN" sz="2000" b="0" i="1" smtClean="0">
                              <a:latin typeface="Cambria Math" panose="02040503050406030204"/>
                              <a:ea typeface="黑体" panose="02010609060101010101" charset="-122"/>
                              <a:cs typeface="Times New Roman" panose="02020603050405020304" pitchFamily="18" charset="0"/>
                            </a:rPr>
                            <m:t>𝑎𝑐𝑒</m:t>
                          </m:r>
                          <m:r>
                            <a:rPr lang="en-US" altLang="zh-CN" sz="2000" i="1">
                              <a:latin typeface="Cambria Math" panose="02040503050406030204"/>
                              <a:ea typeface="黑体" panose="02010609060101010101" charset="-122"/>
                              <a:cs typeface="Times New Roman" panose="02020603050405020304" pitchFamily="18" charset="0"/>
                            </a:rPr>
                            <m:t>(</m:t>
                          </m:r>
                          <m:sSup>
                            <m:sSupPr>
                              <m:ctrlPr>
                                <a:rPr lang="en-US" altLang="zh-CN" sz="2000" b="1" i="1">
                                  <a:latin typeface="Cambria Math" panose="02040503050406030204" pitchFamily="18" charset="0"/>
                                  <a:ea typeface="黑体" panose="02010609060101010101" charset="-122"/>
                                  <a:cs typeface="Times New Roman" panose="02020603050405020304" pitchFamily="18" charset="0"/>
                                </a:rPr>
                              </m:ctrlPr>
                            </m:sSupPr>
                            <m:e>
                              <m:r>
                                <a:rPr lang="en-US" altLang="zh-CN" sz="2000" b="1">
                                  <a:latin typeface="Cambria Math" panose="02040503050406030204"/>
                                  <a:ea typeface="黑体" panose="02010609060101010101" charset="-122"/>
                                  <a:cs typeface="Times New Roman" panose="02020603050405020304" pitchFamily="18" charset="0"/>
                                </a:rPr>
                                <m:t>𝐖</m:t>
                              </m:r>
                            </m:e>
                            <m:sup>
                              <m:r>
                                <a:rPr lang="en-US" altLang="zh-CN" sz="2000" b="1" i="1">
                                  <a:latin typeface="Cambria Math" panose="02040503050406030204"/>
                                  <a:ea typeface="黑体" panose="02010609060101010101" charset="-122"/>
                                  <a:cs typeface="Times New Roman" panose="02020603050405020304" pitchFamily="18" charset="0"/>
                                </a:rPr>
                                <m:t>𝑻</m:t>
                              </m:r>
                            </m:sup>
                          </m:sSup>
                          <m:r>
                            <a:rPr lang="zh-CN" altLang="en-US" sz="2000" b="1" i="1">
                              <a:latin typeface="Cambria Math" panose="02040503050406030204"/>
                              <a:ea typeface="黑体" panose="02010609060101010101" charset="-122"/>
                              <a:cs typeface="Times New Roman" panose="02020603050405020304" pitchFamily="18" charset="0"/>
                            </a:rPr>
                            <m:t>𝚺</m:t>
                          </m:r>
                          <m:r>
                            <a:rPr lang="en-US" altLang="zh-CN" sz="2000" b="1">
                              <a:latin typeface="Cambria Math" panose="02040503050406030204"/>
                              <a:ea typeface="黑体" panose="02010609060101010101" charset="-122"/>
                              <a:cs typeface="Times New Roman" panose="02020603050405020304" pitchFamily="18" charset="0"/>
                            </a:rPr>
                            <m:t>𝐖</m:t>
                          </m:r>
                          <m:r>
                            <a:rPr lang="en-US" altLang="zh-CN" sz="2000" i="1">
                              <a:latin typeface="Cambria Math" panose="02040503050406030204"/>
                              <a:ea typeface="黑体" panose="02010609060101010101" charset="-122"/>
                              <a:cs typeface="Times New Roman" panose="02020603050405020304" pitchFamily="18" charset="0"/>
                            </a:rPr>
                            <m:t>)</m:t>
                          </m:r>
                        </m:e>
                      </m:func>
                    </m:oMath>
                  </m:oMathPara>
                </a14:m>
                <a:endParaRPr lang="en-US" altLang="zh-CN" sz="2000" dirty="0">
                  <a:latin typeface="黑体" panose="02010609060101010101" charset="-122"/>
                  <a:ea typeface="黑体" panose="02010609060101010101" charset="-122"/>
                  <a:cs typeface="Times New Roman" panose="02020603050405020304" pitchFamily="18" charset="0"/>
                </a:endParaRPr>
              </a:p>
              <a:p>
                <a:pPr>
                  <a:lnSpc>
                    <a:spcPct val="130000"/>
                  </a:lnSpc>
                  <a:buClr>
                    <a:srgbClr val="2665AB"/>
                  </a:buClr>
                  <a:buSzPct val="100000"/>
                </a:pPr>
                <a:r>
                  <a:rPr lang="zh-CN" altLang="en-US" sz="2000" dirty="0">
                    <a:latin typeface="黑体" panose="02010609060101010101" charset="-122"/>
                    <a:ea typeface="黑体" panose="02010609060101010101" charset="-122"/>
                    <a:cs typeface="Times New Roman" panose="02020603050405020304" pitchFamily="18" charset="0"/>
                  </a:rPr>
                  <a:t>   满足约束条件</a:t>
                </a:r>
                <a:endParaRPr lang="en-US" altLang="zh-CN" sz="2000" dirty="0">
                  <a:latin typeface="黑体" panose="02010609060101010101" charset="-122"/>
                  <a:ea typeface="黑体" panose="02010609060101010101" charset="-122"/>
                  <a:cs typeface="Times New Roman" panose="02020603050405020304" pitchFamily="18" charset="0"/>
                </a:endParaRPr>
              </a:p>
              <a:p>
                <a:pPr>
                  <a:lnSpc>
                    <a:spcPct val="130000"/>
                  </a:lnSpc>
                  <a:buClr>
                    <a:srgbClr val="2665AB"/>
                  </a:buClr>
                  <a:buSzPct val="100000"/>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rPr>
                          </m:ctrlPr>
                        </m:sSubSupPr>
                        <m:e>
                          <m:r>
                            <a:rPr lang="en-US" altLang="zh-CN" sz="2000" b="1" i="0">
                              <a:latin typeface="Cambria Math" panose="02040503050406030204"/>
                            </a:rPr>
                            <m:t>𝐰</m:t>
                          </m:r>
                        </m:e>
                        <m:sub>
                          <m:r>
                            <a:rPr lang="en-US" altLang="zh-CN" sz="2000" i="1">
                              <a:latin typeface="Cambria Math" panose="02040503050406030204"/>
                            </a:rPr>
                            <m:t>𝑖</m:t>
                          </m:r>
                        </m:sub>
                        <m:sup>
                          <m:r>
                            <a:rPr lang="en-US" altLang="zh-CN" sz="2000" i="1">
                              <a:latin typeface="Cambria Math" panose="02040503050406030204"/>
                            </a:rPr>
                            <m:t>𝑇</m:t>
                          </m:r>
                        </m:sup>
                      </m:sSubSup>
                      <m:sSub>
                        <m:sSubPr>
                          <m:ctrlPr>
                            <a:rPr lang="en-US" altLang="zh-CN" sz="2000" i="1">
                              <a:latin typeface="Cambria Math" panose="02040503050406030204" pitchFamily="18" charset="0"/>
                            </a:rPr>
                          </m:ctrlPr>
                        </m:sSubPr>
                        <m:e>
                          <m:r>
                            <a:rPr lang="en-US" altLang="zh-CN" sz="2000" b="1" i="0">
                              <a:latin typeface="Cambria Math" panose="02040503050406030204"/>
                            </a:rPr>
                            <m:t>𝐰</m:t>
                          </m:r>
                        </m:e>
                        <m:sub>
                          <m:r>
                            <a:rPr lang="en-US" altLang="zh-CN" sz="2000" i="1">
                              <a:latin typeface="Cambria Math" panose="02040503050406030204"/>
                            </a:rPr>
                            <m:t>𝑖</m:t>
                          </m:r>
                        </m:sub>
                      </m:sSub>
                      <m:r>
                        <a:rPr lang="en-US" altLang="zh-CN" sz="2000" i="1">
                          <a:latin typeface="Cambria Math" panose="02040503050406030204"/>
                        </a:rPr>
                        <m:t>=</m:t>
                      </m:r>
                      <m:r>
                        <a:rPr lang="en-US" altLang="zh-CN" sz="2000" i="1">
                          <a:latin typeface="Cambria Math" panose="02040503050406030204"/>
                        </a:rPr>
                        <m:t>1</m:t>
                      </m:r>
                      <m:r>
                        <a:rPr lang="en-US" altLang="zh-CN" sz="2000" i="1">
                          <a:latin typeface="Cambria Math" panose="02040503050406030204"/>
                        </a:rPr>
                        <m:t>     </m:t>
                      </m:r>
                      <m:r>
                        <a:rPr lang="en-US" altLang="zh-CN" sz="2000" i="1">
                          <a:latin typeface="Cambria Math" panose="02040503050406030204"/>
                        </a:rPr>
                        <m:t>𝑖</m:t>
                      </m:r>
                      <m:r>
                        <a:rPr lang="en-US" altLang="zh-CN" sz="2000" i="1">
                          <a:latin typeface="Cambria Math" panose="02040503050406030204"/>
                          <a:ea typeface="Cambria Math" panose="02040503050406030204"/>
                        </a:rPr>
                        <m:t>∈{</m:t>
                      </m:r>
                      <m:r>
                        <a:rPr lang="en-US" altLang="zh-CN" sz="2000" i="1">
                          <a:latin typeface="Cambria Math" panose="02040503050406030204"/>
                          <a:ea typeface="Cambria Math" panose="02040503050406030204"/>
                        </a:rPr>
                        <m:t>1</m:t>
                      </m:r>
                      <m:r>
                        <a:rPr lang="en-US" altLang="zh-CN" sz="2000" i="1">
                          <a:latin typeface="Cambria Math" panose="02040503050406030204"/>
                          <a:ea typeface="Cambria Math" panose="02040503050406030204"/>
                        </a:rPr>
                        <m:t>,</m:t>
                      </m:r>
                      <m:r>
                        <a:rPr lang="en-US" altLang="zh-CN" sz="2000" i="1">
                          <a:latin typeface="Cambria Math" panose="02040503050406030204"/>
                          <a:ea typeface="Cambria Math" panose="02040503050406030204"/>
                        </a:rPr>
                        <m:t>2</m:t>
                      </m:r>
                      <m:r>
                        <a:rPr lang="en-US" altLang="zh-CN" sz="2000" i="1">
                          <a:latin typeface="Cambria Math" panose="02040503050406030204"/>
                          <a:ea typeface="Cambria Math" panose="02040503050406030204"/>
                        </a:rPr>
                        <m:t>,…,</m:t>
                      </m:r>
                      <m:r>
                        <a:rPr lang="en-US" altLang="zh-CN" sz="2000" i="1">
                          <a:latin typeface="Cambria Math" panose="02040503050406030204"/>
                          <a:ea typeface="Cambria Math" panose="02040503050406030204"/>
                        </a:rPr>
                        <m:t>𝑙</m:t>
                      </m:r>
                      <m:r>
                        <a:rPr lang="en-US" altLang="zh-CN" sz="2000" i="1">
                          <a:latin typeface="Cambria Math" panose="02040503050406030204"/>
                          <a:ea typeface="Cambria Math" panose="02040503050406030204"/>
                        </a:rPr>
                        <m:t>}</m:t>
                      </m:r>
                    </m:oMath>
                  </m:oMathPara>
                </a14:m>
                <a:endParaRPr lang="zh-CN" altLang="zh-CN" sz="2000" dirty="0"/>
              </a:p>
              <a:p>
                <a:pPr>
                  <a:lnSpc>
                    <a:spcPct val="130000"/>
                  </a:lnSpc>
                  <a:buClr>
                    <a:srgbClr val="2665AB"/>
                  </a:buClr>
                  <a:buSzPct val="100000"/>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a:ea typeface="黑体" panose="02010609060101010101" charset="-122"/>
                          <a:cs typeface="Times New Roman" panose="02020603050405020304" pitchFamily="18" charset="0"/>
                        </a:rPr>
                        <m:t> </m:t>
                      </m:r>
                    </m:oMath>
                  </m:oMathPara>
                </a14:m>
                <a:endParaRPr lang="en-US" altLang="zh-CN" sz="2000" dirty="0">
                  <a:latin typeface="黑体" panose="02010609060101010101" charset="-122"/>
                  <a:ea typeface="黑体" panose="02010609060101010101"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13321" y="2504831"/>
                <a:ext cx="3583491" cy="2253246"/>
              </a:xfrm>
              <a:prstGeom prst="rect">
                <a:avLst/>
              </a:prstGeom>
              <a:blipFill rotWithShape="1">
                <a:blip r:embed="rId1"/>
                <a:stretch>
                  <a:fillRect l="-16" t="-17" r="3" b="1"/>
                </a:stretch>
              </a:blipFill>
            </p:spPr>
            <p:txBody>
              <a:bodyPr/>
              <a:lstStyle/>
              <a:p>
                <a:r>
                  <a:rPr lang="zh-CN" altLang="en-US">
                    <a:noFill/>
                  </a:rPr>
                  <a:t> </a:t>
                </a:r>
              </a:p>
            </p:txBody>
          </p:sp>
        </mc:Fallback>
      </mc:AlternateContent>
      <p:sp>
        <p:nvSpPr>
          <p:cNvPr id="3" name="矩形 2"/>
          <p:cNvSpPr/>
          <p:nvPr/>
        </p:nvSpPr>
        <p:spPr>
          <a:xfrm>
            <a:off x="402444" y="1136855"/>
            <a:ext cx="3399136" cy="1235916"/>
          </a:xfrm>
          <a:prstGeom prst="rect">
            <a:avLst/>
          </a:prstGeom>
        </p:spPr>
        <p:txBody>
          <a:bodyPr wrap="square">
            <a:spAutoFit/>
          </a:bodyPr>
          <a:lstStyle/>
          <a:p>
            <a:pPr marL="361950" indent="-361950" algn="just">
              <a:lnSpc>
                <a:spcPct val="130000"/>
              </a:lnSpc>
              <a:buFont typeface="Wingdings" panose="05000000000000000000" pitchFamily="2" charset="2"/>
              <a:buChar char="Ø"/>
            </a:pPr>
            <a:r>
              <a:rPr lang="zh-CN" altLang="en-US" sz="2000" dirty="0">
                <a:latin typeface="黑体" panose="02010609060101010101" charset="-122"/>
                <a:ea typeface="黑体" panose="02010609060101010101" charset="-122"/>
              </a:rPr>
              <a:t>带约束的最优化问题，可通过拉格朗日乘子法将其转化为无约束最优化问题。</a:t>
            </a:r>
            <a:endParaRPr lang="zh-CN" altLang="en-US" sz="2000" dirty="0">
              <a:latin typeface="黑体" panose="02010609060101010101" charset="-122"/>
              <a:ea typeface="黑体" panose="02010609060101010101" charset="-122"/>
            </a:endParaRPr>
          </a:p>
        </p:txBody>
      </p:sp>
      <p:sp>
        <p:nvSpPr>
          <p:cNvPr id="4" name="右箭头 3"/>
          <p:cNvSpPr/>
          <p:nvPr/>
        </p:nvSpPr>
        <p:spPr>
          <a:xfrm>
            <a:off x="3604761" y="3597915"/>
            <a:ext cx="1162050" cy="5715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6" name="矩形 5"/>
          <p:cNvSpPr/>
          <p:nvPr/>
        </p:nvSpPr>
        <p:spPr>
          <a:xfrm>
            <a:off x="3575264" y="3145892"/>
            <a:ext cx="1149126" cy="584775"/>
          </a:xfrm>
          <a:prstGeom prst="rect">
            <a:avLst/>
          </a:prstGeom>
        </p:spPr>
        <p:txBody>
          <a:bodyPr wrap="square">
            <a:spAutoFit/>
          </a:bodyPr>
          <a:lstStyle/>
          <a:p>
            <a:pPr algn="ctr"/>
            <a:r>
              <a:rPr lang="zh-CN" altLang="en-US" sz="1600" dirty="0">
                <a:latin typeface="黑体" panose="02010609060101010101" charset="-122"/>
                <a:ea typeface="黑体" panose="02010609060101010101" charset="-122"/>
                <a:cs typeface="微软雅黑 Light" panose="020B0502040204020203" charset="-122"/>
              </a:rPr>
              <a:t>拉格朗日</a:t>
            </a:r>
            <a:endParaRPr lang="en-US" altLang="zh-CN" sz="1600" dirty="0">
              <a:latin typeface="黑体" panose="02010609060101010101" charset="-122"/>
              <a:ea typeface="黑体" panose="02010609060101010101" charset="-122"/>
              <a:cs typeface="微软雅黑 Light" panose="020B0502040204020203" charset="-122"/>
            </a:endParaRPr>
          </a:p>
          <a:p>
            <a:pPr algn="ctr"/>
            <a:r>
              <a:rPr lang="zh-CN" altLang="en-US" sz="1600" dirty="0">
                <a:latin typeface="黑体" panose="02010609060101010101" charset="-122"/>
                <a:ea typeface="黑体" panose="02010609060101010101" charset="-122"/>
                <a:cs typeface="微软雅黑 Light" panose="020B0502040204020203" charset="-122"/>
              </a:rPr>
              <a:t>函数</a:t>
            </a:r>
            <a:endParaRPr lang="zh-CN" altLang="en-US" sz="1600" dirty="0">
              <a:latin typeface="黑体" panose="02010609060101010101" charset="-122"/>
              <a:ea typeface="黑体" panose="02010609060101010101" charset="-122"/>
            </a:endParaRPr>
          </a:p>
        </p:txBody>
      </p:sp>
      <mc:AlternateContent xmlns:mc="http://schemas.openxmlformats.org/markup-compatibility/2006">
        <mc:Choice xmlns:a14="http://schemas.microsoft.com/office/drawing/2010/main" Requires="a14">
          <p:sp>
            <p:nvSpPr>
              <p:cNvPr id="8" name="矩形 7"/>
              <p:cNvSpPr/>
              <p:nvPr/>
            </p:nvSpPr>
            <p:spPr>
              <a:xfrm>
                <a:off x="4870049" y="1735075"/>
                <a:ext cx="3919622" cy="4691797"/>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charset="-122"/>
                          <a:cs typeface="Times New Roman" panose="02020603050405020304" pitchFamily="18" charset="0"/>
                        </a:rPr>
                        <m:t>𝐿</m:t>
                      </m:r>
                      <m:d>
                        <m:dPr>
                          <m:ctrlPr>
                            <a:rPr lang="en-US" altLang="zh-CN" b="0" i="1" smtClean="0">
                              <a:latin typeface="Cambria Math" panose="02040503050406030204" pitchFamily="18" charset="0"/>
                              <a:ea typeface="黑体" panose="02010609060101010101" charset="-122"/>
                              <a:cs typeface="Times New Roman" panose="02020603050405020304" pitchFamily="18" charset="0"/>
                            </a:rPr>
                          </m:ctrlPr>
                        </m:dPr>
                        <m:e>
                          <m:r>
                            <a:rPr lang="en-US" altLang="zh-CN" b="1" i="0" smtClean="0">
                              <a:latin typeface="Cambria Math" panose="02040503050406030204"/>
                              <a:ea typeface="黑体" panose="02010609060101010101" charset="-122"/>
                              <a:cs typeface="Times New Roman" panose="02020603050405020304" pitchFamily="18" charset="0"/>
                            </a:rPr>
                            <m:t>𝐖</m:t>
                          </m:r>
                          <m:r>
                            <a:rPr lang="en-US" altLang="zh-CN" b="0" i="1" smtClean="0">
                              <a:latin typeface="Cambria Math" panose="02040503050406030204"/>
                              <a:ea typeface="黑体" panose="02010609060101010101" charset="-122"/>
                              <a:cs typeface="Times New Roman" panose="02020603050405020304" pitchFamily="18" charset="0"/>
                            </a:rPr>
                            <m:t>,</m:t>
                          </m:r>
                          <m:r>
                            <a:rPr lang="zh-CN" altLang="en-US" b="1" i="0" smtClean="0">
                              <a:latin typeface="Cambria Math" panose="02040503050406030204"/>
                              <a:ea typeface="黑体" panose="02010609060101010101" charset="-122"/>
                              <a:cs typeface="Times New Roman" panose="02020603050405020304" pitchFamily="18" charset="0"/>
                            </a:rPr>
                            <m:t>𝛌</m:t>
                          </m:r>
                        </m:e>
                      </m:d>
                      <m:r>
                        <a:rPr lang="en-US" altLang="zh-CN" b="0" i="1" smtClean="0">
                          <a:latin typeface="Cambria Math" panose="02040503050406030204"/>
                          <a:ea typeface="黑体" panose="02010609060101010101" charset="-122"/>
                          <a:cs typeface="Times New Roman" panose="02020603050405020304" pitchFamily="18" charset="0"/>
                        </a:rPr>
                        <m:t>=</m:t>
                      </m:r>
                      <m:r>
                        <a:rPr lang="en-US" altLang="zh-CN" b="0" i="1" smtClean="0">
                          <a:latin typeface="Cambria Math" panose="02040503050406030204"/>
                          <a:ea typeface="黑体" panose="02010609060101010101" charset="-122"/>
                          <a:cs typeface="Times New Roman" panose="02020603050405020304" pitchFamily="18" charset="0"/>
                        </a:rPr>
                        <m:t>𝑡𝑟𝑎𝑐𝑒</m:t>
                      </m:r>
                      <m:d>
                        <m:dPr>
                          <m:ctrlPr>
                            <a:rPr lang="en-US" altLang="zh-CN" b="0" i="1" smtClean="0">
                              <a:latin typeface="Cambria Math" panose="02040503050406030204" pitchFamily="18" charset="0"/>
                              <a:ea typeface="黑体" panose="02010609060101010101" charset="-122"/>
                              <a:cs typeface="Times New Roman" panose="02020603050405020304" pitchFamily="18" charset="0"/>
                            </a:rPr>
                          </m:ctrlPr>
                        </m:dPr>
                        <m:e>
                          <m:sSup>
                            <m:sSupPr>
                              <m:ctrlPr>
                                <a:rPr lang="en-US" altLang="zh-CN" b="1" i="1">
                                  <a:latin typeface="Cambria Math" panose="02040503050406030204" pitchFamily="18" charset="0"/>
                                  <a:ea typeface="黑体" panose="02010609060101010101" charset="-122"/>
                                  <a:cs typeface="Times New Roman" panose="02020603050405020304" pitchFamily="18" charset="0"/>
                                </a:rPr>
                              </m:ctrlPr>
                            </m:sSupPr>
                            <m:e>
                              <m:r>
                                <a:rPr lang="en-US" altLang="zh-CN" b="1">
                                  <a:latin typeface="Cambria Math" panose="02040503050406030204"/>
                                  <a:ea typeface="黑体" panose="02010609060101010101" charset="-122"/>
                                  <a:cs typeface="Times New Roman" panose="02020603050405020304" pitchFamily="18" charset="0"/>
                                </a:rPr>
                                <m:t>𝐖</m:t>
                              </m:r>
                            </m:e>
                            <m:sup>
                              <m:r>
                                <a:rPr lang="en-US" altLang="zh-CN" b="1" i="1">
                                  <a:latin typeface="Cambria Math" panose="02040503050406030204"/>
                                  <a:ea typeface="黑体" panose="02010609060101010101" charset="-122"/>
                                  <a:cs typeface="Times New Roman" panose="02020603050405020304" pitchFamily="18" charset="0"/>
                                </a:rPr>
                                <m:t>𝑻</m:t>
                              </m:r>
                            </m:sup>
                          </m:sSup>
                          <m:r>
                            <a:rPr lang="zh-CN" altLang="en-US" b="1" i="1">
                              <a:latin typeface="Cambria Math" panose="02040503050406030204"/>
                              <a:ea typeface="黑体" panose="02010609060101010101" charset="-122"/>
                              <a:cs typeface="Times New Roman" panose="02020603050405020304" pitchFamily="18" charset="0"/>
                            </a:rPr>
                            <m:t>𝚺</m:t>
                          </m:r>
                          <m:r>
                            <a:rPr lang="en-US" altLang="zh-CN" b="1">
                              <a:latin typeface="Cambria Math" panose="02040503050406030204"/>
                              <a:ea typeface="黑体" panose="02010609060101010101" charset="-122"/>
                              <a:cs typeface="Times New Roman" panose="02020603050405020304" pitchFamily="18" charset="0"/>
                            </a:rPr>
                            <m:t>𝐖</m:t>
                          </m:r>
                        </m:e>
                      </m:d>
                      <m:r>
                        <a:rPr lang="en-US" altLang="zh-CN" b="0" i="1" smtClean="0">
                          <a:latin typeface="Cambria Math" panose="02040503050406030204"/>
                          <a:ea typeface="黑体" panose="02010609060101010101" charset="-122"/>
                          <a:cs typeface="Times New Roman" panose="02020603050405020304" pitchFamily="18" charset="0"/>
                        </a:rPr>
                        <m:t>−</m:t>
                      </m:r>
                      <m:nary>
                        <m:naryPr>
                          <m:chr m:val="∑"/>
                          <m:ctrlPr>
                            <a:rPr lang="en-US" altLang="zh-CN" b="0" i="1" smtClean="0">
                              <a:latin typeface="Cambria Math" panose="02040503050406030204" pitchFamily="18" charset="0"/>
                              <a:ea typeface="黑体" panose="02010609060101010101" charset="-122"/>
                              <a:cs typeface="Times New Roman" panose="02020603050405020304" pitchFamily="18" charset="0"/>
                            </a:rPr>
                          </m:ctrlPr>
                        </m:naryPr>
                        <m:sub>
                          <m:r>
                            <m:rPr>
                              <m:brk m:alnAt="23"/>
                            </m:rPr>
                            <a:rPr lang="en-US" altLang="zh-CN" b="0" i="1" smtClean="0">
                              <a:latin typeface="Cambria Math" panose="02040503050406030204"/>
                              <a:ea typeface="黑体" panose="02010609060101010101" charset="-122"/>
                              <a:cs typeface="Times New Roman" panose="02020603050405020304" pitchFamily="18" charset="0"/>
                            </a:rPr>
                            <m:t>𝑖</m:t>
                          </m:r>
                          <m:r>
                            <a:rPr lang="en-US" altLang="zh-CN" b="0" i="1" smtClean="0">
                              <a:latin typeface="Cambria Math" panose="02040503050406030204"/>
                              <a:ea typeface="黑体" panose="02010609060101010101" charset="-122"/>
                              <a:cs typeface="Times New Roman" panose="02020603050405020304" pitchFamily="18" charset="0"/>
                            </a:rPr>
                            <m:t>=</m:t>
                          </m:r>
                          <m:r>
                            <a:rPr lang="en-US" altLang="zh-CN" b="0" i="1" smtClean="0">
                              <a:latin typeface="Cambria Math" panose="02040503050406030204"/>
                              <a:ea typeface="黑体" panose="02010609060101010101" charset="-122"/>
                              <a:cs typeface="Times New Roman" panose="02020603050405020304" pitchFamily="18" charset="0"/>
                            </a:rPr>
                            <m:t>1</m:t>
                          </m:r>
                        </m:sub>
                        <m:sup>
                          <m:r>
                            <a:rPr lang="en-US" altLang="zh-CN" b="0" i="1" smtClean="0">
                              <a:latin typeface="Cambria Math" panose="02040503050406030204"/>
                              <a:ea typeface="黑体" panose="02010609060101010101" charset="-122"/>
                              <a:cs typeface="Times New Roman" panose="02020603050405020304" pitchFamily="18" charset="0"/>
                            </a:rPr>
                            <m:t>𝑙</m:t>
                          </m:r>
                        </m:sup>
                        <m:e>
                          <m:sSub>
                            <m:sSubPr>
                              <m:ctrlPr>
                                <a:rPr lang="en-US" altLang="zh-CN" b="0" i="1" smtClean="0">
                                  <a:latin typeface="Cambria Math" panose="02040503050406030204" pitchFamily="18" charset="0"/>
                                  <a:ea typeface="黑体" panose="02010609060101010101" charset="-122"/>
                                  <a:cs typeface="Times New Roman" panose="02020603050405020304" pitchFamily="18" charset="0"/>
                                </a:rPr>
                              </m:ctrlPr>
                            </m:sSubPr>
                            <m:e>
                              <m:r>
                                <a:rPr lang="zh-CN" altLang="en-US" b="0" i="1" smtClean="0">
                                  <a:latin typeface="Cambria Math" panose="02040503050406030204"/>
                                  <a:ea typeface="黑体" panose="02010609060101010101" charset="-122"/>
                                  <a:cs typeface="Times New Roman" panose="02020603050405020304" pitchFamily="18" charset="0"/>
                                </a:rPr>
                                <m:t>𝜆</m:t>
                              </m:r>
                            </m:e>
                            <m:sub>
                              <m:r>
                                <a:rPr lang="en-US" altLang="zh-CN" b="0" i="1" smtClean="0">
                                  <a:latin typeface="Cambria Math" panose="02040503050406030204"/>
                                  <a:ea typeface="黑体" panose="02010609060101010101" charset="-122"/>
                                  <a:cs typeface="Times New Roman" panose="02020603050405020304" pitchFamily="18" charset="0"/>
                                </a:rPr>
                                <m:t>𝑖</m:t>
                              </m:r>
                            </m:sub>
                          </m:sSub>
                          <m:d>
                            <m:dPr>
                              <m:ctrlPr>
                                <a:rPr lang="en-US" altLang="zh-CN" b="0" i="1" smtClean="0">
                                  <a:latin typeface="Cambria Math" panose="02040503050406030204" pitchFamily="18" charset="0"/>
                                  <a:ea typeface="黑体" panose="02010609060101010101" charset="-122"/>
                                  <a:cs typeface="Times New Roman" panose="02020603050405020304" pitchFamily="18" charset="0"/>
                                </a:rPr>
                              </m:ctrlPr>
                            </m:dPr>
                            <m:e>
                              <m:sSubSup>
                                <m:sSubSupPr>
                                  <m:ctrlPr>
                                    <a:rPr lang="zh-CN" altLang="zh-CN" i="1">
                                      <a:latin typeface="Cambria Math" panose="02040503050406030204" pitchFamily="18" charset="0"/>
                                    </a:rPr>
                                  </m:ctrlPr>
                                </m:sSubSupPr>
                                <m:e>
                                  <m:r>
                                    <a:rPr lang="en-US" altLang="zh-CN" b="1" i="0">
                                      <a:latin typeface="Cambria Math" panose="02040503050406030204"/>
                                    </a:rPr>
                                    <m:t>𝐰</m:t>
                                  </m:r>
                                </m:e>
                                <m:sub>
                                  <m:r>
                                    <a:rPr lang="en-US" altLang="zh-CN" i="1">
                                      <a:latin typeface="Cambria Math" panose="02040503050406030204"/>
                                    </a:rPr>
                                    <m:t>𝑖</m:t>
                                  </m:r>
                                </m:sub>
                                <m:sup>
                                  <m:r>
                                    <a:rPr lang="en-US" altLang="zh-CN" i="1">
                                      <a:latin typeface="Cambria Math" panose="02040503050406030204"/>
                                    </a:rPr>
                                    <m:t>𝑇</m:t>
                                  </m:r>
                                </m:sup>
                              </m:sSubSup>
                              <m:sSub>
                                <m:sSubPr>
                                  <m:ctrlPr>
                                    <a:rPr lang="en-US" altLang="zh-CN" i="1">
                                      <a:latin typeface="Cambria Math" panose="02040503050406030204" pitchFamily="18" charset="0"/>
                                    </a:rPr>
                                  </m:ctrlPr>
                                </m:sSubPr>
                                <m:e>
                                  <m:r>
                                    <a:rPr lang="en-US" altLang="zh-CN" b="1" i="0">
                                      <a:latin typeface="Cambria Math" panose="02040503050406030204"/>
                                    </a:rPr>
                                    <m:t>𝐰</m:t>
                                  </m:r>
                                </m:e>
                                <m:sub>
                                  <m:r>
                                    <a:rPr lang="en-US" altLang="zh-CN" i="1">
                                      <a:latin typeface="Cambria Math" panose="02040503050406030204"/>
                                    </a:rPr>
                                    <m:t>𝑖</m:t>
                                  </m:r>
                                </m:sub>
                              </m:sSub>
                              <m:r>
                                <a:rPr lang="en-US" altLang="zh-CN" b="0" i="1" smtClean="0">
                                  <a:latin typeface="Cambria Math" panose="02040503050406030204"/>
                                </a:rPr>
                                <m:t>−</m:t>
                              </m:r>
                              <m:r>
                                <a:rPr lang="en-US" altLang="zh-CN" i="1">
                                  <a:latin typeface="Cambria Math" panose="02040503050406030204"/>
                                </a:rPr>
                                <m:t>1</m:t>
                              </m:r>
                            </m:e>
                          </m:d>
                        </m:e>
                      </m:nary>
                    </m:oMath>
                  </m:oMathPara>
                </a14:m>
                <a:endParaRPr lang="en-US" altLang="zh-CN" i="1" dirty="0">
                  <a:latin typeface="Cambria Math" panose="02040503050406030204"/>
                  <a:ea typeface="黑体" panose="02010609060101010101" charset="-122"/>
                  <a:cs typeface="Times New Roman" panose="02020603050405020304" pitchFamily="18" charset="0"/>
                </a:endParaRPr>
              </a:p>
              <a:p>
                <a:pPr algn="just">
                  <a:lnSpc>
                    <a:spcPct val="130000"/>
                  </a:lnSpc>
                </a:pPr>
                <a:r>
                  <a:rPr lang="zh-CN" altLang="en-US" sz="2000" dirty="0">
                    <a:latin typeface="黑体" panose="02010609060101010101" charset="-122"/>
                    <a:ea typeface="黑体" panose="02010609060101010101" charset="-122"/>
                  </a:rPr>
                  <a:t>其中</a:t>
                </a:r>
                <a14:m>
                  <m:oMath xmlns:m="http://schemas.openxmlformats.org/officeDocument/2006/math">
                    <m:sSub>
                      <m:sSubPr>
                        <m:ctrlPr>
                          <a:rPr lang="en-US" altLang="zh-CN" sz="2000" i="1">
                            <a:latin typeface="Cambria Math" panose="02040503050406030204" pitchFamily="18" charset="0"/>
                            <a:ea typeface="黑体" panose="02010609060101010101" charset="-122"/>
                            <a:cs typeface="Times New Roman" panose="02020603050405020304" pitchFamily="18" charset="0"/>
                          </a:rPr>
                        </m:ctrlPr>
                      </m:sSubPr>
                      <m:e>
                        <m:r>
                          <a:rPr lang="zh-CN" altLang="en-US" sz="2000" i="1">
                            <a:latin typeface="Cambria Math" panose="02040503050406030204"/>
                            <a:ea typeface="黑体" panose="02010609060101010101" charset="-122"/>
                            <a:cs typeface="Times New Roman" panose="02020603050405020304" pitchFamily="18" charset="0"/>
                          </a:rPr>
                          <m:t>𝜆</m:t>
                        </m:r>
                      </m:e>
                      <m:sub>
                        <m:r>
                          <a:rPr lang="en-US" altLang="zh-CN" sz="2000" i="1">
                            <a:latin typeface="Cambria Math" panose="02040503050406030204"/>
                            <a:ea typeface="黑体" panose="02010609060101010101" charset="-122"/>
                            <a:cs typeface="Times New Roman" panose="02020603050405020304" pitchFamily="18" charset="0"/>
                          </a:rPr>
                          <m:t>𝑖</m:t>
                        </m:r>
                      </m:sub>
                    </m:sSub>
                    <m:r>
                      <a:rPr lang="en-US" altLang="zh-CN" sz="2000" b="0" i="1" smtClean="0">
                        <a:latin typeface="Cambria Math" panose="02040503050406030204"/>
                        <a:ea typeface="黑体" panose="02010609060101010101" charset="-122"/>
                        <a:cs typeface="Times New Roman" panose="02020603050405020304" pitchFamily="18" charset="0"/>
                      </a:rPr>
                      <m:t>(</m:t>
                    </m:r>
                    <m:r>
                      <a:rPr lang="en-US" altLang="zh-CN" sz="2000" b="0" i="1" smtClean="0">
                        <a:latin typeface="Cambria Math" panose="02040503050406030204"/>
                        <a:ea typeface="黑体" panose="02010609060101010101" charset="-122"/>
                        <a:cs typeface="Times New Roman" panose="02020603050405020304" pitchFamily="18" charset="0"/>
                      </a:rPr>
                      <m:t>1</m:t>
                    </m:r>
                    <m:r>
                      <a:rPr lang="en-US" altLang="zh-CN" sz="2000" b="0" i="1" smtClean="0">
                        <a:latin typeface="Cambria Math" panose="02040503050406030204"/>
                        <a:ea typeface="Cambria Math" panose="02040503050406030204"/>
                        <a:cs typeface="Times New Roman" panose="02020603050405020304" pitchFamily="18" charset="0"/>
                      </a:rPr>
                      <m:t>≤</m:t>
                    </m:r>
                    <m:r>
                      <a:rPr lang="en-US" altLang="zh-CN" sz="2000" b="0" i="1" smtClean="0">
                        <a:latin typeface="Cambria Math" panose="02040503050406030204"/>
                        <a:ea typeface="Cambria Math" panose="02040503050406030204"/>
                        <a:cs typeface="Times New Roman" panose="02020603050405020304" pitchFamily="18" charset="0"/>
                      </a:rPr>
                      <m:t>𝑖</m:t>
                    </m:r>
                    <m:r>
                      <a:rPr lang="en-US" altLang="zh-CN" sz="2000" b="0" i="1" smtClean="0">
                        <a:latin typeface="Cambria Math" panose="02040503050406030204"/>
                        <a:ea typeface="Cambria Math" panose="02040503050406030204"/>
                        <a:cs typeface="Times New Roman" panose="02020603050405020304" pitchFamily="18" charset="0"/>
                      </a:rPr>
                      <m:t>≤</m:t>
                    </m:r>
                    <m:r>
                      <a:rPr lang="en-US" altLang="zh-CN" sz="2000" b="0" i="1" smtClean="0">
                        <a:latin typeface="Cambria Math" panose="02040503050406030204"/>
                        <a:ea typeface="Cambria Math" panose="02040503050406030204"/>
                        <a:cs typeface="Times New Roman" panose="02020603050405020304" pitchFamily="18" charset="0"/>
                      </a:rPr>
                      <m:t>𝑙</m:t>
                    </m:r>
                    <m:r>
                      <a:rPr lang="en-US" altLang="zh-CN" sz="2000" b="0" i="1" smtClean="0">
                        <a:latin typeface="Cambria Math" panose="02040503050406030204"/>
                        <a:ea typeface="黑体" panose="02010609060101010101" charset="-122"/>
                        <a:cs typeface="Times New Roman" panose="02020603050405020304" pitchFamily="18" charset="0"/>
                      </a:rPr>
                      <m:t>)</m:t>
                    </m:r>
                  </m:oMath>
                </a14:m>
                <a:r>
                  <a:rPr lang="zh-CN" altLang="en-US" sz="2000" dirty="0">
                    <a:latin typeface="黑体" panose="02010609060101010101" charset="-122"/>
                    <a:ea typeface="黑体" panose="02010609060101010101" charset="-122"/>
                  </a:rPr>
                  <a:t>为拉格朗日乘子，</a:t>
                </a:r>
                <a14:m>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a:rPr>
                          <m:t>𝐰</m:t>
                        </m:r>
                      </m:e>
                      <m:sub>
                        <m:r>
                          <a:rPr lang="en-US" altLang="zh-CN" sz="2000" i="1">
                            <a:latin typeface="Cambria Math" panose="02040503050406030204"/>
                          </a:rPr>
                          <m:t>𝑖</m:t>
                        </m:r>
                      </m:sub>
                    </m:sSub>
                  </m:oMath>
                </a14:m>
                <a:r>
                  <a:rPr lang="zh-CN" altLang="en-US" sz="2000" dirty="0">
                    <a:latin typeface="黑体" panose="02010609060101010101" charset="-122"/>
                    <a:ea typeface="黑体" panose="02010609060101010101" charset="-122"/>
                  </a:rPr>
                  <a:t>为矩阵</a:t>
                </a:r>
                <a14:m>
                  <m:oMath xmlns:m="http://schemas.openxmlformats.org/officeDocument/2006/math">
                    <m:r>
                      <a:rPr lang="en-US" altLang="zh-CN" sz="2000" b="1">
                        <a:latin typeface="Cambria Math" panose="02040503050406030204"/>
                        <a:ea typeface="黑体" panose="02010609060101010101" charset="-122"/>
                        <a:cs typeface="Times New Roman" panose="02020603050405020304" pitchFamily="18" charset="0"/>
                      </a:rPr>
                      <m:t>𝐖</m:t>
                    </m:r>
                  </m:oMath>
                </a14:m>
                <a:r>
                  <a:rPr lang="zh-CN" altLang="en-US" sz="2000" dirty="0">
                    <a:latin typeface="黑体" panose="02010609060101010101" charset="-122"/>
                    <a:ea typeface="黑体" panose="02010609060101010101" charset="-122"/>
                  </a:rPr>
                  <a:t>第</a:t>
                </a:r>
                <a14:m>
                  <m:oMath xmlns:m="http://schemas.openxmlformats.org/officeDocument/2006/math">
                    <m:r>
                      <a:rPr lang="en-US" altLang="zh-CN" sz="2000" i="1">
                        <a:latin typeface="Cambria Math" panose="02040503050406030204"/>
                        <a:ea typeface="Cambria Math" panose="02040503050406030204"/>
                        <a:cs typeface="Times New Roman" panose="02020603050405020304" pitchFamily="18" charset="0"/>
                      </a:rPr>
                      <m:t>𝑖</m:t>
                    </m:r>
                  </m:oMath>
                </a14:m>
                <a:r>
                  <a:rPr lang="zh-CN" altLang="en-US" sz="2000" dirty="0">
                    <a:latin typeface="黑体" panose="02010609060101010101" charset="-122"/>
                    <a:ea typeface="黑体" panose="02010609060101010101" charset="-122"/>
                  </a:rPr>
                  <a:t>列。</a:t>
                </a:r>
                <a:endParaRPr lang="en-US" altLang="zh-CN" sz="2000" dirty="0">
                  <a:latin typeface="黑体" panose="02010609060101010101" charset="-122"/>
                  <a:ea typeface="黑体" panose="02010609060101010101" charset="-122"/>
                </a:endParaRPr>
              </a:p>
              <a:p>
                <a:pPr algn="just">
                  <a:lnSpc>
                    <a:spcPct val="130000"/>
                  </a:lnSpc>
                </a:pPr>
                <a:r>
                  <a:rPr lang="zh-CN" altLang="en-US" sz="2000" dirty="0">
                    <a:latin typeface="黑体" panose="02010609060101010101" charset="-122"/>
                    <a:ea typeface="黑体" panose="02010609060101010101" charset="-122"/>
                  </a:rPr>
                  <a:t>对上述拉格朗日函数中变量</a:t>
                </a:r>
                <a14:m>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a:rPr>
                          <m:t>𝐰</m:t>
                        </m:r>
                      </m:e>
                      <m:sub>
                        <m:r>
                          <a:rPr lang="en-US" altLang="zh-CN" sz="2000" i="1">
                            <a:latin typeface="Cambria Math" panose="02040503050406030204"/>
                          </a:rPr>
                          <m:t>𝑖</m:t>
                        </m:r>
                      </m:sub>
                    </m:sSub>
                  </m:oMath>
                </a14:m>
                <a:r>
                  <a:rPr lang="zh-CN" altLang="en-US" sz="2000" dirty="0">
                    <a:latin typeface="黑体" panose="02010609060101010101" charset="-122"/>
                    <a:ea typeface="黑体" panose="02010609060101010101" charset="-122"/>
                  </a:rPr>
                  <a:t>求偏导并令导数为零，得到</a:t>
                </a:r>
                <a:endParaRPr lang="en-US" altLang="zh-CN" sz="2000" b="1" i="1" dirty="0">
                  <a:latin typeface="Cambria Math" panose="02040503050406030204"/>
                  <a:ea typeface="黑体" panose="02010609060101010101" charset="-122"/>
                  <a:cs typeface="Times New Roman" panose="02020603050405020304" pitchFamily="18" charset="0"/>
                </a:endParaRPr>
              </a:p>
              <a:p>
                <a:pPr algn="ctr">
                  <a:lnSpc>
                    <a:spcPct val="130000"/>
                  </a:lnSpc>
                </a:pPr>
                <a14:m>
                  <m:oMath xmlns:m="http://schemas.openxmlformats.org/officeDocument/2006/math">
                    <m:r>
                      <a:rPr lang="zh-CN" altLang="en-US" sz="2000" b="1" i="1">
                        <a:latin typeface="Cambria Math" panose="02040503050406030204"/>
                        <a:ea typeface="黑体" panose="02010609060101010101" charset="-122"/>
                        <a:cs typeface="Times New Roman" panose="02020603050405020304" pitchFamily="18" charset="0"/>
                      </a:rPr>
                      <m:t>𝚺</m:t>
                    </m:r>
                    <m:sSub>
                      <m:sSubPr>
                        <m:ctrlPr>
                          <a:rPr lang="en-US" altLang="zh-CN" sz="2000" i="1">
                            <a:latin typeface="Cambria Math" panose="02040503050406030204" pitchFamily="18" charset="0"/>
                          </a:rPr>
                        </m:ctrlPr>
                      </m:sSubPr>
                      <m:e>
                        <m:r>
                          <a:rPr lang="en-US" altLang="zh-CN" sz="2000" b="1" i="0" smtClean="0">
                            <a:latin typeface="Cambria Math" panose="02040503050406030204"/>
                          </a:rPr>
                          <m:t> </m:t>
                        </m:r>
                        <m:r>
                          <a:rPr lang="en-US" altLang="zh-CN" sz="2000" b="1">
                            <a:latin typeface="Cambria Math" panose="02040503050406030204"/>
                          </a:rPr>
                          <m:t>𝐰</m:t>
                        </m:r>
                      </m:e>
                      <m:sub>
                        <m:r>
                          <a:rPr lang="en-US" altLang="zh-CN" sz="2000" i="1">
                            <a:latin typeface="Cambria Math" panose="02040503050406030204"/>
                          </a:rPr>
                          <m:t>𝑖</m:t>
                        </m:r>
                      </m:sub>
                    </m:sSub>
                  </m:oMath>
                </a14:m>
                <a:r>
                  <a:rPr lang="en-US" altLang="zh-CN" sz="2000" dirty="0">
                    <a:latin typeface="黑体" panose="02010609060101010101" charset="-122"/>
                    <a:ea typeface="黑体" panose="02010609060101010101" charset="-122"/>
                  </a:rPr>
                  <a:t>=</a:t>
                </a:r>
                <a14:m>
                  <m:oMath xmlns:m="http://schemas.openxmlformats.org/officeDocument/2006/math">
                    <m:sSub>
                      <m:sSubPr>
                        <m:ctrlPr>
                          <a:rPr lang="en-US" altLang="zh-CN" sz="2000" i="1">
                            <a:latin typeface="Cambria Math" panose="02040503050406030204" pitchFamily="18" charset="0"/>
                            <a:ea typeface="黑体" panose="02010609060101010101" charset="-122"/>
                            <a:cs typeface="Times New Roman" panose="02020603050405020304" pitchFamily="18" charset="0"/>
                          </a:rPr>
                        </m:ctrlPr>
                      </m:sSubPr>
                      <m:e>
                        <m:r>
                          <a:rPr lang="zh-CN" altLang="en-US" sz="2000" i="1">
                            <a:latin typeface="Cambria Math" panose="02040503050406030204"/>
                            <a:ea typeface="黑体" panose="02010609060101010101" charset="-122"/>
                            <a:cs typeface="Times New Roman" panose="02020603050405020304" pitchFamily="18" charset="0"/>
                          </a:rPr>
                          <m:t>𝜆</m:t>
                        </m:r>
                      </m:e>
                      <m:sub>
                        <m:r>
                          <a:rPr lang="en-US" altLang="zh-CN" sz="2000" i="1">
                            <a:latin typeface="Cambria Math" panose="02040503050406030204"/>
                            <a:ea typeface="黑体" panose="02010609060101010101" charset="-122"/>
                            <a:cs typeface="Times New Roman" panose="02020603050405020304" pitchFamily="18" charset="0"/>
                          </a:rPr>
                          <m:t>𝑖</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a:rPr>
                          <m:t>𝐰</m:t>
                        </m:r>
                      </m:e>
                      <m:sub>
                        <m:r>
                          <a:rPr lang="en-US" altLang="zh-CN" sz="2000" i="1">
                            <a:latin typeface="Cambria Math" panose="02040503050406030204"/>
                          </a:rPr>
                          <m:t>𝑖</m:t>
                        </m:r>
                      </m:sub>
                    </m:sSub>
                  </m:oMath>
                </a14:m>
                <a:endParaRPr lang="en-US" altLang="zh-CN" sz="2000" dirty="0">
                  <a:latin typeface="黑体" panose="02010609060101010101" charset="-122"/>
                  <a:ea typeface="黑体" panose="02010609060101010101" charset="-122"/>
                </a:endParaRPr>
              </a:p>
              <a:p>
                <a:pPr marL="342900" indent="-342900" algn="just">
                  <a:lnSpc>
                    <a:spcPct val="130000"/>
                  </a:lnSpc>
                  <a:buFont typeface="Wingdings" panose="05000000000000000000" pitchFamily="2" charset="2"/>
                  <a:buChar char="Ø"/>
                </a:pPr>
                <a:r>
                  <a:rPr lang="zh-CN" altLang="en-US" sz="2000" dirty="0">
                    <a:latin typeface="黑体" panose="02010609060101010101" charset="-122"/>
                    <a:ea typeface="黑体" panose="02010609060101010101" charset="-122"/>
                  </a:rPr>
                  <a:t>上式表明：每一个</a:t>
                </a:r>
                <a14:m>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a:rPr>
                          <m:t>𝐰</m:t>
                        </m:r>
                      </m:e>
                      <m:sub>
                        <m:r>
                          <a:rPr lang="en-US" altLang="zh-CN" sz="2000" i="1">
                            <a:latin typeface="Cambria Math" panose="02040503050406030204"/>
                          </a:rPr>
                          <m:t>𝑖</m:t>
                        </m:r>
                      </m:sub>
                    </m:sSub>
                  </m:oMath>
                </a14:m>
                <a:r>
                  <a:rPr lang="zh-CN" altLang="en-US" sz="2000" dirty="0">
                    <a:latin typeface="黑体" panose="02010609060101010101" charset="-122"/>
                    <a:ea typeface="黑体" panose="02010609060101010101" charset="-122"/>
                  </a:rPr>
                  <a:t>都是</a:t>
                </a:r>
                <a14:m>
                  <m:oMath xmlns:m="http://schemas.openxmlformats.org/officeDocument/2006/math">
                    <m:r>
                      <a:rPr lang="en-US" altLang="zh-CN" sz="2000" i="1">
                        <a:latin typeface="Cambria Math" panose="02040503050406030204"/>
                        <a:ea typeface="黑体" panose="02010609060101010101" charset="-122"/>
                        <a:cs typeface="Times New Roman" panose="02020603050405020304" pitchFamily="18" charset="0"/>
                      </a:rPr>
                      <m:t>𝑛</m:t>
                    </m:r>
                  </m:oMath>
                </a14:m>
                <a:r>
                  <a:rPr lang="zh-CN" altLang="en-US" sz="2000" dirty="0">
                    <a:latin typeface="黑体" panose="02010609060101010101" charset="-122"/>
                    <a:ea typeface="黑体" panose="02010609060101010101" charset="-122"/>
                    <a:cs typeface="Times New Roman" panose="02020603050405020304" pitchFamily="18" charset="0"/>
                  </a:rPr>
                  <a:t>个</a:t>
                </a:r>
                <a14:m>
                  <m:oMath xmlns:m="http://schemas.openxmlformats.org/officeDocument/2006/math">
                    <m:r>
                      <a:rPr lang="en-US" altLang="zh-CN" sz="2000" i="1">
                        <a:latin typeface="Cambria Math" panose="02040503050406030204"/>
                        <a:ea typeface="黑体" panose="02010609060101010101" charset="-122"/>
                        <a:cs typeface="Times New Roman" panose="02020603050405020304" pitchFamily="18" charset="0"/>
                      </a:rPr>
                      <m:t>𝑑</m:t>
                    </m:r>
                  </m:oMath>
                </a14:m>
                <a:r>
                  <a:rPr lang="zh-CN" altLang="en-US" sz="2000" dirty="0">
                    <a:latin typeface="黑体" panose="02010609060101010101" charset="-122"/>
                    <a:ea typeface="黑体" panose="02010609060101010101" charset="-122"/>
                    <a:cs typeface="Times New Roman" panose="02020603050405020304" pitchFamily="18" charset="0"/>
                  </a:rPr>
                  <a:t>维样本数据</a:t>
                </a:r>
                <a14:m>
                  <m:oMath xmlns:m="http://schemas.openxmlformats.org/officeDocument/2006/math">
                    <m:r>
                      <a:rPr lang="en-US" altLang="zh-CN" sz="2000" b="1">
                        <a:latin typeface="Cambria Math" panose="02040503050406030204"/>
                        <a:ea typeface="黑体" panose="02010609060101010101" charset="-122"/>
                        <a:cs typeface="Times New Roman" panose="02020603050405020304" pitchFamily="18" charset="0"/>
                      </a:rPr>
                      <m:t>𝐗</m:t>
                    </m:r>
                  </m:oMath>
                </a14:m>
                <a:r>
                  <a:rPr lang="zh-CN" altLang="en-US" sz="2000" dirty="0">
                    <a:latin typeface="黑体" panose="02010609060101010101" charset="-122"/>
                    <a:ea typeface="黑体" panose="02010609060101010101" charset="-122"/>
                    <a:cs typeface="Times New Roman" panose="02020603050405020304" pitchFamily="18" charset="0"/>
                  </a:rPr>
                  <a:t>的协方差矩阵</a:t>
                </a:r>
                <a14:m>
                  <m:oMath xmlns:m="http://schemas.openxmlformats.org/officeDocument/2006/math">
                    <m:r>
                      <a:rPr lang="zh-CN" altLang="en-US" sz="2000" b="1" i="1">
                        <a:latin typeface="Cambria Math" panose="02040503050406030204"/>
                        <a:ea typeface="黑体" panose="02010609060101010101" charset="-122"/>
                        <a:cs typeface="Times New Roman" panose="02020603050405020304" pitchFamily="18" charset="0"/>
                      </a:rPr>
                      <m:t>𝚺</m:t>
                    </m:r>
                  </m:oMath>
                </a14:m>
                <a:r>
                  <a:rPr lang="zh-CN" altLang="en-US" sz="2000" dirty="0">
                    <a:latin typeface="黑体" panose="02010609060101010101" charset="-122"/>
                    <a:ea typeface="黑体" panose="02010609060101010101" charset="-122"/>
                  </a:rPr>
                  <a:t>的一个特征向量，</a:t>
                </a:r>
                <a14:m>
                  <m:oMath xmlns:m="http://schemas.openxmlformats.org/officeDocument/2006/math">
                    <m:sSub>
                      <m:sSubPr>
                        <m:ctrlPr>
                          <a:rPr lang="en-US" altLang="zh-CN" sz="2000" i="1">
                            <a:latin typeface="Cambria Math" panose="02040503050406030204" pitchFamily="18" charset="0"/>
                            <a:ea typeface="黑体" panose="02010609060101010101" charset="-122"/>
                            <a:cs typeface="Times New Roman" panose="02020603050405020304" pitchFamily="18" charset="0"/>
                          </a:rPr>
                        </m:ctrlPr>
                      </m:sSubPr>
                      <m:e>
                        <m:r>
                          <a:rPr lang="zh-CN" altLang="en-US" sz="2000" i="1">
                            <a:latin typeface="Cambria Math" panose="02040503050406030204"/>
                            <a:ea typeface="黑体" panose="02010609060101010101" charset="-122"/>
                            <a:cs typeface="Times New Roman" panose="02020603050405020304" pitchFamily="18" charset="0"/>
                          </a:rPr>
                          <m:t>𝜆</m:t>
                        </m:r>
                      </m:e>
                      <m:sub>
                        <m:r>
                          <a:rPr lang="en-US" altLang="zh-CN" sz="2000" i="1">
                            <a:latin typeface="Cambria Math" panose="02040503050406030204"/>
                            <a:ea typeface="黑体" panose="02010609060101010101" charset="-122"/>
                            <a:cs typeface="Times New Roman" panose="02020603050405020304" pitchFamily="18" charset="0"/>
                          </a:rPr>
                          <m:t>𝑖</m:t>
                        </m:r>
                      </m:sub>
                    </m:sSub>
                  </m:oMath>
                </a14:m>
                <a:r>
                  <a:rPr lang="zh-CN" altLang="en-US" sz="2000" dirty="0">
                    <a:latin typeface="黑体" panose="02010609060101010101" charset="-122"/>
                    <a:ea typeface="黑体" panose="02010609060101010101" charset="-122"/>
                  </a:rPr>
                  <a:t>是这个特征向量所对应的特征值。</a:t>
                </a:r>
                <a:endParaRPr lang="en-US" altLang="zh-CN" sz="2000" dirty="0">
                  <a:latin typeface="黑体" panose="02010609060101010101" charset="-122"/>
                  <a:ea typeface="黑体" panose="02010609060101010101" charset="-122"/>
                </a:endParaRPr>
              </a:p>
            </p:txBody>
          </p:sp>
        </mc:Choice>
        <mc:Fallback>
          <p:sp>
            <p:nvSpPr>
              <p:cNvPr id="8" name="矩形 7"/>
              <p:cNvSpPr>
                <a:spLocks noRot="1" noChangeAspect="1" noMove="1" noResize="1" noEditPoints="1" noAdjustHandles="1" noChangeArrowheads="1" noChangeShapeType="1" noTextEdit="1"/>
              </p:cNvSpPr>
              <p:nvPr/>
            </p:nvSpPr>
            <p:spPr>
              <a:xfrm>
                <a:off x="4870049" y="1735075"/>
                <a:ext cx="3919622" cy="4691797"/>
              </a:xfrm>
              <a:prstGeom prst="rect">
                <a:avLst/>
              </a:prstGeom>
              <a:blipFill rotWithShape="1">
                <a:blip r:embed="rId2"/>
                <a:stretch>
                  <a:fillRect l="-6" t="-5" r="-2414" b="1"/>
                </a:stretch>
              </a:blipFill>
            </p:spPr>
            <p:txBody>
              <a:bodyPr/>
              <a:lstStyle/>
              <a:p>
                <a:r>
                  <a:rPr lang="zh-CN" altLang="en-US">
                    <a:noFill/>
                  </a:rPr>
                  <a:t> </a:t>
                </a:r>
              </a:p>
            </p:txBody>
          </p:sp>
        </mc:Fallback>
      </mc:AlternateContent>
      <p:cxnSp>
        <p:nvCxnSpPr>
          <p:cNvPr id="12" name="直接连接符 11"/>
          <p:cNvCxnSpPr/>
          <p:nvPr/>
        </p:nvCxnSpPr>
        <p:spPr>
          <a:xfrm>
            <a:off x="788207" y="4298745"/>
            <a:ext cx="11049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上箭头 12"/>
          <p:cNvSpPr/>
          <p:nvPr/>
        </p:nvSpPr>
        <p:spPr>
          <a:xfrm>
            <a:off x="1393280" y="4412019"/>
            <a:ext cx="45719" cy="306836"/>
          </a:xfrm>
          <a:prstGeom prst="up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4" name="矩形 13"/>
          <p:cNvSpPr/>
          <p:nvPr/>
        </p:nvSpPr>
        <p:spPr>
          <a:xfrm>
            <a:off x="660540" y="4804984"/>
            <a:ext cx="2882944" cy="835806"/>
          </a:xfrm>
          <a:prstGeom prst="rect">
            <a:avLst/>
          </a:prstGeom>
        </p:spPr>
        <p:txBody>
          <a:bodyPr wrap="square">
            <a:spAutoFit/>
          </a:bodyPr>
          <a:lstStyle/>
          <a:p>
            <a:pPr algn="just">
              <a:lnSpc>
                <a:spcPct val="130000"/>
              </a:lnSpc>
            </a:pPr>
            <a:r>
              <a:rPr lang="zh-CN" altLang="en-US" sz="2000" dirty="0">
                <a:latin typeface="黑体" panose="02010609060101010101" charset="-122"/>
                <a:ea typeface="黑体" panose="02010609060101010101" charset="-122"/>
              </a:rPr>
              <a:t>保证降维后结果正交以去除相关性（即冗余度）</a:t>
            </a:r>
            <a:endParaRPr lang="zh-CN" altLang="en-US" sz="2000" dirty="0">
              <a:latin typeface="黑体" panose="02010609060101010101" charset="-122"/>
              <a:ea typeface="黑体" panose="02010609060101010101" charset="-122"/>
            </a:endParaRPr>
          </a:p>
        </p:txBody>
      </p:sp>
      <p:sp>
        <p:nvSpPr>
          <p:cNvPr id="16"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矩形 16"/>
              <p:cNvSpPr/>
              <p:nvPr/>
            </p:nvSpPr>
            <p:spPr>
              <a:xfrm>
                <a:off x="3996813" y="918763"/>
                <a:ext cx="4844845" cy="576248"/>
              </a:xfrm>
              <a:prstGeom prst="rect">
                <a:avLst/>
              </a:prstGeom>
              <a:ln>
                <a:solidFill>
                  <a:srgbClr val="C00000"/>
                </a:solidFill>
              </a:ln>
            </p:spPr>
            <p:txBody>
              <a:bodyPr wrap="square">
                <a:spAutoFit/>
              </a:bodyPr>
              <a:lstStyle/>
              <a:p>
                <a:pPr>
                  <a:lnSpc>
                    <a:spcPct val="150000"/>
                  </a:lnSpc>
                  <a:buClr>
                    <a:srgbClr val="2665AB"/>
                  </a:buClr>
                  <a:buSzPct val="100000"/>
                </a:pPr>
                <a14:m>
                  <m:oMath xmlns:m="http://schemas.openxmlformats.org/officeDocument/2006/math">
                    <m:r>
                      <a:rPr lang="en-US" altLang="zh-CN" sz="2400" b="1" i="0" smtClean="0">
                        <a:latin typeface="Cambria Math" panose="02040503050406030204"/>
                        <a:ea typeface="黑体" panose="02010609060101010101" charset="-122"/>
                        <a:cs typeface="Times New Roman" panose="02020603050405020304" pitchFamily="18" charset="0"/>
                      </a:rPr>
                      <m:t> </m:t>
                    </m:r>
                    <m:r>
                      <a:rPr lang="en-US" altLang="zh-CN" sz="2400" b="1" smtClean="0">
                        <a:latin typeface="Cambria Math" panose="02040503050406030204"/>
                        <a:ea typeface="黑体" panose="02010609060101010101" charset="-122"/>
                        <a:cs typeface="Times New Roman" panose="02020603050405020304" pitchFamily="18" charset="0"/>
                      </a:rPr>
                      <m:t>𝐘</m:t>
                    </m:r>
                    <m:r>
                      <a:rPr lang="en-US" altLang="zh-CN" sz="2400" b="1" i="1" smtClean="0">
                        <a:latin typeface="Cambria Math" panose="02040503050406030204"/>
                        <a:ea typeface="黑体" panose="02010609060101010101" charset="-122"/>
                        <a:cs typeface="Times New Roman" panose="02020603050405020304" pitchFamily="18" charset="0"/>
                      </a:rPr>
                      <m:t>=</m:t>
                    </m:r>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i="0" dirty="0" smtClean="0">
                        <a:latin typeface="Cambria Math" panose="02040503050406030204"/>
                      </a:rPr>
                      <m:t>  </m:t>
                    </m:r>
                    <m:r>
                      <a:rPr lang="en-US" altLang="zh-CN" sz="2400" b="1">
                        <a:latin typeface="Cambria Math" panose="02040503050406030204"/>
                      </a:rPr>
                      <m:t>𝐗</m:t>
                    </m:r>
                    <m:r>
                      <a:rPr lang="en-US" altLang="zh-CN" sz="2400" b="1" i="1" smtClean="0">
                        <a:latin typeface="Cambria Math" panose="02040503050406030204"/>
                      </a:rPr>
                      <m:t>=</m:t>
                    </m:r>
                  </m:oMath>
                </a14:m>
                <a:r>
                  <a:rPr lang="en-US" altLang="zh-CN" sz="2400" dirty="0">
                    <a:ea typeface="黑体" panose="02010609060101010101" charset="-122"/>
                    <a:cs typeface="Times New Roman" panose="02020603050405020304" pitchFamily="18" charset="0"/>
                  </a:rPr>
                  <a:t> </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𝑑</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a:latin typeface="Cambria Math" panose="02040503050406030204"/>
                      </a:rPr>
                      <m:t>𝐖</m:t>
                    </m:r>
                    <m:r>
                      <a:rPr lang="en-US" altLang="zh-CN" sz="2400" b="1" i="0" smtClean="0">
                        <a:latin typeface="Cambria Math" panose="02040503050406030204"/>
                      </a:rPr>
                      <m:t>=</m:t>
                    </m:r>
                    <m:r>
                      <a:rPr lang="en-US" altLang="zh-CN" sz="2400" i="1">
                        <a:latin typeface="Cambria Math" panose="02040503050406030204"/>
                        <a:ea typeface="黑体" panose="02010609060101010101" charset="-122"/>
                        <a:cs typeface="Times New Roman" panose="02020603050405020304" pitchFamily="18" charset="0"/>
                      </a:rPr>
                      <m:t>𝑑</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oMath>
                </a14:m>
                <a:endParaRPr lang="en-US" altLang="zh-CN" sz="2400" dirty="0">
                  <a:latin typeface="黑体" panose="02010609060101010101" charset="-122"/>
                  <a:ea typeface="黑体" panose="02010609060101010101" charset="-122"/>
                  <a:cs typeface="Times New Roman" panose="020206030504050203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a:xfrm>
                <a:off x="3996813" y="918763"/>
                <a:ext cx="4844845" cy="576248"/>
              </a:xfrm>
              <a:prstGeom prst="rect">
                <a:avLst/>
              </a:prstGeom>
              <a:blipFill rotWithShape="1">
                <a:blip r:embed="rId3"/>
                <a:stretch>
                  <a:fillRect l="-107" t="-867" r="-93" b="-3047"/>
                </a:stretch>
              </a:blipFill>
              <a:ln>
                <a:solidFill>
                  <a:srgbClr val="C00000"/>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anim calcmode="lin" valueType="num">
                                      <p:cBhvr>
                                        <p:cTn id="13" dur="750" fill="hold"/>
                                        <p:tgtEl>
                                          <p:spTgt spid="2"/>
                                        </p:tgtEl>
                                        <p:attrNameLst>
                                          <p:attrName>ppt_x</p:attrName>
                                        </p:attrNameLst>
                                      </p:cBhvr>
                                      <p:tavLst>
                                        <p:tav tm="0">
                                          <p:val>
                                            <p:strVal val="#ppt_x"/>
                                          </p:val>
                                        </p:tav>
                                        <p:tav tm="100000">
                                          <p:val>
                                            <p:strVal val="#ppt_x"/>
                                          </p:val>
                                        </p:tav>
                                      </p:tavLst>
                                    </p:anim>
                                    <p:anim calcmode="lin" valueType="num">
                                      <p:cBhvr>
                                        <p:cTn id="14"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42" presetClass="entr" presetSubtype="0" fill="hold" grpId="0" nodeType="after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500"/>
                                        <p:tgtEl>
                                          <p:spTgt spid="8">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500"/>
                                        <p:tgtEl>
                                          <p:spTgt spid="8">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
                                            <p:txEl>
                                              <p:pRg st="3" end="3"/>
                                            </p:txEl>
                                          </p:spTgt>
                                        </p:tgtEl>
                                        <p:attrNameLst>
                                          <p:attrName>style.visibility</p:attrName>
                                        </p:attrNameLst>
                                      </p:cBhvr>
                                      <p:to>
                                        <p:strVal val="visible"/>
                                      </p:to>
                                    </p:set>
                                    <p:animEffect transition="in" filter="fade">
                                      <p:cBhvr>
                                        <p:cTn id="54" dur="500"/>
                                        <p:tgtEl>
                                          <p:spTgt spid="8">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
                                            <p:txEl>
                                              <p:pRg st="4" end="4"/>
                                            </p:txEl>
                                          </p:spTgt>
                                        </p:tgtEl>
                                        <p:attrNameLst>
                                          <p:attrName>style.visibility</p:attrName>
                                        </p:attrNameLst>
                                      </p:cBhvr>
                                      <p:to>
                                        <p:strVal val="visible"/>
                                      </p:to>
                                    </p:set>
                                    <p:animEffect transition="in" filter="fade">
                                      <p:cBhvr>
                                        <p:cTn id="5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1006076" y="1719177"/>
                <a:ext cx="7455695" cy="511102"/>
              </a:xfrm>
              <a:prstGeom prst="rect">
                <a:avLst/>
              </a:prstGeom>
            </p:spPr>
            <p:txBody>
              <a:bodyPr wrap="none">
                <a:spAutoFit/>
              </a:bodyPr>
              <a:lstStyle/>
              <a:p>
                <a:pPr algn="ctr"/>
                <a14:m>
                  <m:oMath xmlns:m="http://schemas.openxmlformats.org/officeDocument/2006/math">
                    <m:r>
                      <a:rPr lang="zh-CN" altLang="en-US" sz="2400" b="1" i="1" smtClean="0">
                        <a:latin typeface="Cambria Math" panose="02040503050406030204"/>
                        <a:ea typeface="黑体" panose="02010609060101010101" charset="-122"/>
                        <a:cs typeface="Times New Roman" panose="02020603050405020304" pitchFamily="18" charset="0"/>
                      </a:rPr>
                      <m:t>𝚺</m:t>
                    </m:r>
                    <m:sSub>
                      <m:sSubPr>
                        <m:ctrlPr>
                          <a:rPr lang="en-US" altLang="zh-CN" sz="2400" i="1">
                            <a:latin typeface="Cambria Math" panose="02040503050406030204" pitchFamily="18" charset="0"/>
                          </a:rPr>
                        </m:ctrlPr>
                      </m:sSubPr>
                      <m:e>
                        <m:r>
                          <a:rPr lang="en-US" altLang="zh-CN" sz="2400" b="1">
                            <a:latin typeface="Cambria Math" panose="02040503050406030204"/>
                          </a:rPr>
                          <m:t> </m:t>
                        </m:r>
                        <m:r>
                          <a:rPr lang="en-US" altLang="zh-CN" sz="2400" b="1">
                            <a:latin typeface="Cambria Math" panose="02040503050406030204"/>
                          </a:rPr>
                          <m:t>𝐰</m:t>
                        </m:r>
                      </m:e>
                      <m:sub>
                        <m:r>
                          <a:rPr lang="en-US" altLang="zh-CN" sz="2400" i="1">
                            <a:latin typeface="Cambria Math" panose="02040503050406030204"/>
                          </a:rPr>
                          <m:t>𝑖</m:t>
                        </m:r>
                      </m:sub>
                    </m:sSub>
                  </m:oMath>
                </a14:m>
                <a:r>
                  <a:rPr lang="en-US" altLang="zh-CN" sz="2400" dirty="0">
                    <a:latin typeface="黑体" panose="02010609060101010101" charset="-122"/>
                    <a:ea typeface="黑体" panose="02010609060101010101" charset="-122"/>
                  </a:rPr>
                  <a:t>=</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Times New Roman" panose="02020603050405020304" pitchFamily="18" charset="0"/>
                          </a:rPr>
                        </m:ctrlPr>
                      </m:sSubPr>
                      <m:e>
                        <m:r>
                          <a:rPr lang="zh-CN" altLang="en-US" sz="2400" i="1">
                            <a:latin typeface="Cambria Math" panose="02040503050406030204"/>
                            <a:ea typeface="黑体" panose="02010609060101010101" charset="-122"/>
                            <a:cs typeface="Times New Roman" panose="02020603050405020304" pitchFamily="18" charset="0"/>
                          </a:rPr>
                          <m:t>𝜆</m:t>
                        </m:r>
                      </m:e>
                      <m:sub>
                        <m:r>
                          <a:rPr lang="en-US" altLang="zh-CN" sz="2400" i="1">
                            <a:latin typeface="Cambria Math" panose="02040503050406030204"/>
                            <a:ea typeface="黑体" panose="02010609060101010101" charset="-122"/>
                            <a:cs typeface="Times New Roman" panose="02020603050405020304" pitchFamily="18" charset="0"/>
                          </a:rPr>
                          <m:t>𝑖</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panose="02040503050406030204"/>
                          </a:rPr>
                          <m:t>𝐰</m:t>
                        </m:r>
                      </m:e>
                      <m:sub>
                        <m:r>
                          <a:rPr lang="en-US" altLang="zh-CN" sz="2400" i="1">
                            <a:latin typeface="Cambria Math" panose="02040503050406030204"/>
                          </a:rPr>
                          <m:t>𝑖</m:t>
                        </m:r>
                      </m:sub>
                    </m:sSub>
                  </m:oMath>
                </a14:m>
                <a:r>
                  <a:rPr lang="zh-CN" altLang="en-US" sz="2400" dirty="0">
                    <a:latin typeface="黑体" panose="02010609060101010101" charset="-122"/>
                    <a:ea typeface="黑体" panose="02010609060101010101" charset="-122"/>
                  </a:rPr>
                  <a:t>，且</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𝑡𝑟</m:t>
                    </m:r>
                    <m:r>
                      <a:rPr lang="en-US" altLang="zh-CN" sz="2400" b="0" i="1" smtClean="0">
                        <a:latin typeface="Cambria Math" panose="02040503050406030204"/>
                        <a:ea typeface="黑体" panose="02010609060101010101" charset="-122"/>
                        <a:cs typeface="Times New Roman" panose="02020603050405020304" pitchFamily="18" charset="0"/>
                      </a:rPr>
                      <m:t>𝑎𝑐𝑒</m:t>
                    </m:r>
                    <m:d>
                      <m:dPr>
                        <m:ctrlPr>
                          <a:rPr lang="en-US" altLang="zh-CN" sz="2400" i="1">
                            <a:latin typeface="Cambria Math" panose="02040503050406030204" pitchFamily="18" charset="0"/>
                            <a:ea typeface="黑体" panose="02010609060101010101" charset="-122"/>
                            <a:cs typeface="Times New Roman" panose="02020603050405020304" pitchFamily="18" charset="0"/>
                          </a:rPr>
                        </m:ctrlPr>
                      </m:dPr>
                      <m:e>
                        <m:sSup>
                          <m:sSupPr>
                            <m:ctrlPr>
                              <a:rPr lang="en-US" altLang="zh-CN" sz="2400" b="1" i="1">
                                <a:latin typeface="Cambria Math" panose="02040503050406030204" pitchFamily="18" charset="0"/>
                                <a:ea typeface="黑体" panose="02010609060101010101" charset="-122"/>
                                <a:cs typeface="Times New Roman" panose="02020603050405020304" pitchFamily="18" charset="0"/>
                              </a:rPr>
                            </m:ctrlPr>
                          </m:sSupPr>
                          <m:e>
                            <m:r>
                              <a:rPr lang="en-US" altLang="zh-CN" sz="2400" b="1">
                                <a:latin typeface="Cambria Math" panose="02040503050406030204"/>
                                <a:ea typeface="黑体" panose="02010609060101010101" charset="-122"/>
                                <a:cs typeface="Times New Roman" panose="02020603050405020304" pitchFamily="18" charset="0"/>
                              </a:rPr>
                              <m:t>𝐖</m:t>
                            </m:r>
                          </m:e>
                          <m:sup>
                            <m:r>
                              <a:rPr lang="en-US" altLang="zh-CN" sz="2400" b="1" i="1">
                                <a:latin typeface="Cambria Math" panose="02040503050406030204"/>
                                <a:ea typeface="黑体" panose="02010609060101010101" charset="-122"/>
                                <a:cs typeface="Times New Roman" panose="02020603050405020304" pitchFamily="18" charset="0"/>
                              </a:rPr>
                              <m:t>𝑻</m:t>
                            </m:r>
                          </m:sup>
                        </m:sSup>
                        <m:r>
                          <a:rPr lang="zh-CN" altLang="en-US" sz="2400" b="1" i="1">
                            <a:latin typeface="Cambria Math" panose="02040503050406030204"/>
                            <a:ea typeface="黑体" panose="02010609060101010101" charset="-122"/>
                            <a:cs typeface="Times New Roman" panose="02020603050405020304" pitchFamily="18" charset="0"/>
                          </a:rPr>
                          <m:t>𝚺</m:t>
                        </m:r>
                        <m:r>
                          <a:rPr lang="en-US" altLang="zh-CN" sz="2400" b="1">
                            <a:latin typeface="Cambria Math" panose="02040503050406030204"/>
                            <a:ea typeface="黑体" panose="02010609060101010101" charset="-122"/>
                            <a:cs typeface="Times New Roman" panose="02020603050405020304" pitchFamily="18" charset="0"/>
                          </a:rPr>
                          <m:t>𝐖</m:t>
                        </m:r>
                      </m:e>
                    </m:d>
                    <m:r>
                      <a:rPr lang="en-US" altLang="zh-CN" sz="2400" b="0" i="1" smtClean="0">
                        <a:latin typeface="Cambria Math" panose="02040503050406030204"/>
                        <a:ea typeface="黑体" panose="02010609060101010101" charset="-122"/>
                        <a:cs typeface="Times New Roman" panose="02020603050405020304" pitchFamily="18" charset="0"/>
                      </a:rPr>
                      <m:t>=</m:t>
                    </m:r>
                    <m:nary>
                      <m:naryPr>
                        <m:chr m:val="∑"/>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naryPr>
                      <m:sub>
                        <m:r>
                          <m:rPr>
                            <m:brk m:alnAt="23"/>
                          </m:rPr>
                          <a:rPr lang="en-US" altLang="zh-CN" sz="2400" b="0" i="1" smtClean="0">
                            <a:latin typeface="Cambria Math" panose="02040503050406030204"/>
                            <a:ea typeface="黑体" panose="02010609060101010101" charset="-122"/>
                            <a:cs typeface="Times New Roman" panose="02020603050405020304" pitchFamily="18" charset="0"/>
                          </a:rPr>
                          <m:t>𝑖</m:t>
                        </m:r>
                        <m:r>
                          <a:rPr lang="en-US" altLang="zh-CN" sz="2400" b="0" i="1" smtClean="0">
                            <a:latin typeface="Cambria Math" panose="02040503050406030204"/>
                            <a:ea typeface="黑体" panose="02010609060101010101" charset="-122"/>
                            <a:cs typeface="Times New Roman" panose="02020603050405020304" pitchFamily="18" charset="0"/>
                          </a:rPr>
                          <m:t>=</m:t>
                        </m:r>
                        <m:r>
                          <a:rPr lang="en-US" altLang="zh-CN" sz="2400" b="0" i="1" smtClean="0">
                            <a:latin typeface="Cambria Math" panose="02040503050406030204"/>
                            <a:ea typeface="黑体" panose="02010609060101010101" charset="-122"/>
                            <a:cs typeface="Times New Roman" panose="02020603050405020304" pitchFamily="18" charset="0"/>
                          </a:rPr>
                          <m:t>1</m:t>
                        </m:r>
                      </m:sub>
                      <m:sup>
                        <m:r>
                          <a:rPr lang="en-US" altLang="zh-CN" sz="2400" b="0" i="1" smtClean="0">
                            <a:latin typeface="Cambria Math" panose="02040503050406030204"/>
                            <a:ea typeface="黑体" panose="02010609060101010101" charset="-122"/>
                            <a:cs typeface="Times New Roman" panose="02020603050405020304" pitchFamily="18" charset="0"/>
                          </a:rPr>
                          <m:t>𝑙</m:t>
                        </m:r>
                      </m:sup>
                      <m:e>
                        <m:sSubSup>
                          <m:sSubSupPr>
                            <m:ctrlPr>
                              <a:rPr lang="zh-CN" altLang="zh-CN" sz="2400" i="1">
                                <a:latin typeface="Cambria Math" panose="02040503050406030204" pitchFamily="18" charset="0"/>
                              </a:rPr>
                            </m:ctrlPr>
                          </m:sSubSupPr>
                          <m:e>
                            <m:r>
                              <a:rPr lang="en-US" altLang="zh-CN" sz="2400" b="1">
                                <a:latin typeface="Cambria Math" panose="02040503050406030204"/>
                              </a:rPr>
                              <m:t>𝐰</m:t>
                            </m:r>
                          </m:e>
                          <m:sub>
                            <m:r>
                              <a:rPr lang="en-US" altLang="zh-CN" sz="2400" i="1">
                                <a:latin typeface="Cambria Math" panose="02040503050406030204"/>
                              </a:rPr>
                              <m:t>𝑖</m:t>
                            </m:r>
                          </m:sub>
                          <m:sup>
                            <m:r>
                              <a:rPr lang="en-US" altLang="zh-CN" sz="2400" i="1">
                                <a:latin typeface="Cambria Math" panose="02040503050406030204"/>
                              </a:rPr>
                              <m:t>𝑇</m:t>
                            </m:r>
                          </m:sup>
                        </m:sSubSup>
                        <m:r>
                          <a:rPr lang="el-GR" altLang="zh-CN" sz="2400" b="1" i="0" smtClean="0">
                            <a:latin typeface="Cambria Math" panose="02040503050406030204"/>
                            <a:ea typeface="Cambria Math" panose="02040503050406030204"/>
                          </a:rPr>
                          <m:t>𝚺</m:t>
                        </m:r>
                        <m:sSub>
                          <m:sSubPr>
                            <m:ctrlPr>
                              <a:rPr lang="en-US" altLang="zh-CN" sz="2400" i="1">
                                <a:latin typeface="Cambria Math" panose="02040503050406030204" pitchFamily="18" charset="0"/>
                              </a:rPr>
                            </m:ctrlPr>
                          </m:sSubPr>
                          <m:e>
                            <m:r>
                              <a:rPr lang="en-US" altLang="zh-CN" sz="2400" b="1">
                                <a:latin typeface="Cambria Math" panose="02040503050406030204"/>
                              </a:rPr>
                              <m:t>𝐰</m:t>
                            </m:r>
                          </m:e>
                          <m:sub>
                            <m:r>
                              <a:rPr lang="en-US" altLang="zh-CN" sz="2400" i="1">
                                <a:latin typeface="Cambria Math" panose="02040503050406030204"/>
                              </a:rPr>
                              <m:t>𝑖</m:t>
                            </m:r>
                          </m:sub>
                        </m:sSub>
                      </m:e>
                    </m:nary>
                    <m:r>
                      <a:rPr lang="en-US" altLang="zh-CN" sz="2400" b="0" i="1" smtClean="0">
                        <a:latin typeface="Cambria Math" panose="02040503050406030204"/>
                        <a:ea typeface="黑体" panose="02010609060101010101" charset="-122"/>
                        <a:cs typeface="Times New Roman" panose="02020603050405020304" pitchFamily="18" charset="0"/>
                      </a:rPr>
                      <m:t>=</m:t>
                    </m:r>
                    <m:nary>
                      <m:naryPr>
                        <m:chr m:val="∑"/>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naryPr>
                      <m:sub>
                        <m:r>
                          <m:rPr>
                            <m:brk m:alnAt="23"/>
                          </m:rPr>
                          <a:rPr lang="en-US" altLang="zh-CN" sz="2400" b="0" i="1" smtClean="0">
                            <a:latin typeface="Cambria Math" panose="02040503050406030204"/>
                            <a:ea typeface="黑体" panose="02010609060101010101" charset="-122"/>
                            <a:cs typeface="Times New Roman" panose="02020603050405020304" pitchFamily="18" charset="0"/>
                          </a:rPr>
                          <m:t>𝑖</m:t>
                        </m:r>
                        <m:r>
                          <a:rPr lang="en-US" altLang="zh-CN" sz="2400" b="0" i="1" smtClean="0">
                            <a:latin typeface="Cambria Math" panose="02040503050406030204"/>
                            <a:ea typeface="黑体" panose="02010609060101010101" charset="-122"/>
                            <a:cs typeface="Times New Roman" panose="02020603050405020304" pitchFamily="18" charset="0"/>
                          </a:rPr>
                          <m:t>=</m:t>
                        </m:r>
                        <m:r>
                          <a:rPr lang="en-US" altLang="zh-CN" sz="2400" b="0" i="1" smtClean="0">
                            <a:latin typeface="Cambria Math" panose="02040503050406030204"/>
                            <a:ea typeface="黑体" panose="02010609060101010101" charset="-122"/>
                            <a:cs typeface="Times New Roman" panose="02020603050405020304" pitchFamily="18" charset="0"/>
                          </a:rPr>
                          <m:t>1</m:t>
                        </m:r>
                      </m:sub>
                      <m:sup>
                        <m:r>
                          <a:rPr lang="en-US" altLang="zh-CN" sz="2400" b="0" i="1" smtClean="0">
                            <a:latin typeface="Cambria Math" panose="02040503050406030204"/>
                            <a:ea typeface="黑体" panose="02010609060101010101" charset="-122"/>
                            <a:cs typeface="Times New Roman" panose="02020603050405020304" pitchFamily="18" charset="0"/>
                          </a:rPr>
                          <m:t>𝑙</m:t>
                        </m:r>
                      </m:sup>
                      <m:e>
                        <m:sSub>
                          <m:sSubPr>
                            <m:ctrlPr>
                              <a:rPr lang="en-US" altLang="zh-CN" sz="2400" i="1" smtClean="0">
                                <a:latin typeface="Cambria Math" panose="02040503050406030204" pitchFamily="18" charset="0"/>
                                <a:ea typeface="黑体" panose="02010609060101010101" charset="-122"/>
                                <a:cs typeface="Times New Roman" panose="02020603050405020304" pitchFamily="18" charset="0"/>
                              </a:rPr>
                            </m:ctrlPr>
                          </m:sSubPr>
                          <m:e>
                            <m:r>
                              <a:rPr lang="zh-CN" altLang="en-US" sz="2400" i="1" smtClean="0">
                                <a:latin typeface="Cambria Math" panose="02040503050406030204"/>
                                <a:ea typeface="黑体" panose="02010609060101010101" charset="-122"/>
                                <a:cs typeface="Times New Roman" panose="02020603050405020304" pitchFamily="18" charset="0"/>
                              </a:rPr>
                              <m:t>𝜆</m:t>
                            </m:r>
                          </m:e>
                          <m:sub>
                            <m:r>
                              <a:rPr lang="en-US" altLang="zh-CN" sz="2400" b="0" i="1" smtClean="0">
                                <a:latin typeface="Cambria Math" panose="02040503050406030204"/>
                                <a:ea typeface="黑体" panose="02010609060101010101" charset="-122"/>
                                <a:cs typeface="Times New Roman" panose="02020603050405020304" pitchFamily="18" charset="0"/>
                              </a:rPr>
                              <m:t>𝑖</m:t>
                            </m:r>
                          </m:sub>
                        </m:sSub>
                      </m:e>
                    </m:nary>
                  </m:oMath>
                </a14:m>
                <a:endParaRPr lang="en-US" altLang="zh-CN" sz="2400" dirty="0">
                  <a:latin typeface="黑体" panose="02010609060101010101" charset="-122"/>
                  <a:ea typeface="黑体" panose="02010609060101010101" charset="-122"/>
                </a:endParaRPr>
              </a:p>
            </p:txBody>
          </p:sp>
        </mc:Choice>
        <mc:Fallback>
          <p:sp>
            <p:nvSpPr>
              <p:cNvPr id="5" name="矩形 4"/>
              <p:cNvSpPr>
                <a:spLocks noRot="1" noChangeAspect="1" noMove="1" noResize="1" noEditPoints="1" noAdjustHandles="1" noChangeArrowheads="1" noChangeShapeType="1" noTextEdit="1"/>
              </p:cNvSpPr>
              <p:nvPr/>
            </p:nvSpPr>
            <p:spPr>
              <a:xfrm>
                <a:off x="1006076" y="1719177"/>
                <a:ext cx="7455695" cy="511102"/>
              </a:xfrm>
              <a:prstGeom prst="rect">
                <a:avLst/>
              </a:prstGeom>
              <a:blipFill rotWithShape="1">
                <a:blip r:embed="rId1"/>
                <a:stretch>
                  <a:fillRect l="-3" t="-45" r="5"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619432" y="2267149"/>
                <a:ext cx="8030497" cy="3900235"/>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可见，在主成份分析中，最优化的方差等于原始样本数据</a:t>
                </a:r>
                <a14:m>
                  <m:oMath xmlns:m="http://schemas.openxmlformats.org/officeDocument/2006/math">
                    <m:r>
                      <a:rPr lang="en-US" altLang="zh-CN" sz="2400" b="1">
                        <a:latin typeface="Cambria Math" panose="02040503050406030204"/>
                        <a:ea typeface="黑体" panose="02010609060101010101" charset="-122"/>
                        <a:cs typeface="Times New Roman" panose="02020603050405020304" pitchFamily="18" charset="0"/>
                      </a:rPr>
                      <m:t>𝐗</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的协方差矩阵</a:t>
                </a:r>
                <a14:m>
                  <m:oMath xmlns:m="http://schemas.openxmlformats.org/officeDocument/2006/math">
                    <m:r>
                      <a:rPr lang="zh-CN" altLang="en-US" sz="2400" b="1" i="1">
                        <a:latin typeface="Cambria Math" panose="02040503050406030204"/>
                        <a:ea typeface="黑体" panose="02010609060101010101" charset="-122"/>
                        <a:cs typeface="Times New Roman" panose="02020603050405020304" pitchFamily="18" charset="0"/>
                      </a:rPr>
                      <m:t>𝚺</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的特征根之和。</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要使方差最大，我们可以求得协方差矩阵</a:t>
                </a:r>
                <a14:m>
                  <m:oMath xmlns:m="http://schemas.openxmlformats.org/officeDocument/2006/math">
                    <m:r>
                      <a:rPr lang="zh-CN" altLang="en-US" sz="2400" b="1" i="1">
                        <a:latin typeface="Cambria Math" panose="02040503050406030204"/>
                        <a:ea typeface="黑体" panose="02010609060101010101" charset="-122"/>
                        <a:cs typeface="Times New Roman" panose="02020603050405020304" pitchFamily="18" charset="0"/>
                      </a:rPr>
                      <m:t>𝚺</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的特征向量和特征根，然后取前</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𝑙</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个最大特征根所对应的特征向量组成映射矩阵</a:t>
                </a:r>
                <a14:m>
                  <m:oMath xmlns:m="http://schemas.openxmlformats.org/officeDocument/2006/math">
                    <m:r>
                      <a:rPr lang="en-US" altLang="zh-CN" sz="2400" b="1">
                        <a:latin typeface="Cambria Math" panose="02040503050406030204"/>
                        <a:ea typeface="黑体" panose="02010609060101010101" charset="-122"/>
                        <a:cs typeface="Times New Roman" panose="02020603050405020304" pitchFamily="18" charset="0"/>
                      </a:rPr>
                      <m:t>𝐖</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即可。</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注意，每个特征向量</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panose="02040503050406030204"/>
                          </a:rPr>
                          <m:t>𝐰</m:t>
                        </m:r>
                      </m:e>
                      <m:sub>
                        <m:r>
                          <a:rPr lang="en-US" altLang="zh-CN" sz="2400" i="1">
                            <a:latin typeface="Cambria Math" panose="02040503050406030204"/>
                          </a:rPr>
                          <m:t>𝑖</m:t>
                        </m:r>
                      </m:sub>
                    </m:sSub>
                  </m:oMath>
                </a14:m>
                <a:r>
                  <a:rPr lang="zh-CN" altLang="en-US" sz="2400" dirty="0">
                    <a:latin typeface="Times New Roman" panose="02020603050405020304" pitchFamily="18" charset="0"/>
                    <a:ea typeface="黑体" panose="02010609060101010101" charset="-122"/>
                    <a:cs typeface="Times New Roman" panose="02020603050405020304" pitchFamily="18" charset="0"/>
                  </a:rPr>
                  <a:t>与原始数据</a:t>
                </a:r>
                <a14:m>
                  <m:oMath xmlns:m="http://schemas.openxmlformats.org/officeDocument/2006/math">
                    <m:sSub>
                      <m:sSubPr>
                        <m:ctrlPr>
                          <a:rPr lang="en-US" altLang="zh-CN" sz="2400" i="1">
                            <a:latin typeface="Cambria Math" panose="02040503050406030204" pitchFamily="18" charset="0"/>
                            <a:ea typeface="黑体" panose="02010609060101010101" charset="-122"/>
                            <a:cs typeface="Times New Roman" panose="02020603050405020304" pitchFamily="18" charset="0"/>
                          </a:rPr>
                        </m:ctrlPr>
                      </m:sSubPr>
                      <m:e>
                        <m:r>
                          <a:rPr lang="en-US" altLang="zh-CN" sz="2400" b="1" i="1">
                            <a:latin typeface="Cambria Math" panose="02040503050406030204"/>
                            <a:ea typeface="黑体" panose="02010609060101010101" charset="-122"/>
                            <a:cs typeface="Times New Roman" panose="02020603050405020304" pitchFamily="18" charset="0"/>
                          </a:rPr>
                          <m:t>𝒙</m:t>
                        </m:r>
                      </m:e>
                      <m:sub>
                        <m:r>
                          <a:rPr lang="en-US" altLang="zh-CN" sz="2400" i="1">
                            <a:latin typeface="Cambria Math" panose="02040503050406030204"/>
                            <a:ea typeface="黑体" panose="02010609060101010101"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charset="-122"/>
                    <a:cs typeface="Times New Roman" panose="02020603050405020304" pitchFamily="18" charset="0"/>
                  </a:rPr>
                  <a:t>的维数是一样的，均为</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𝑑</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619432" y="2267149"/>
                <a:ext cx="8030497" cy="3900235"/>
              </a:xfrm>
              <a:prstGeom prst="rect">
                <a:avLst/>
              </a:prstGeom>
              <a:blipFill rotWithShape="1">
                <a:blip r:embed="rId2"/>
                <a:stretch>
                  <a:fillRect l="-4" t="-5" r="7"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996813" y="918763"/>
                <a:ext cx="4844845" cy="576248"/>
              </a:xfrm>
              <a:prstGeom prst="rect">
                <a:avLst/>
              </a:prstGeom>
              <a:ln>
                <a:solidFill>
                  <a:srgbClr val="C00000"/>
                </a:solidFill>
              </a:ln>
            </p:spPr>
            <p:txBody>
              <a:bodyPr wrap="square">
                <a:spAutoFit/>
              </a:bodyPr>
              <a:lstStyle/>
              <a:p>
                <a:pPr>
                  <a:lnSpc>
                    <a:spcPct val="150000"/>
                  </a:lnSpc>
                  <a:buClr>
                    <a:srgbClr val="2665AB"/>
                  </a:buClr>
                  <a:buSzPct val="100000"/>
                </a:pPr>
                <a14:m>
                  <m:oMath xmlns:m="http://schemas.openxmlformats.org/officeDocument/2006/math">
                    <m:r>
                      <a:rPr lang="en-US" altLang="zh-CN" sz="2400" b="1" i="0" smtClean="0">
                        <a:latin typeface="Cambria Math" panose="02040503050406030204"/>
                        <a:ea typeface="黑体" panose="02010609060101010101" charset="-122"/>
                        <a:cs typeface="Times New Roman" panose="02020603050405020304" pitchFamily="18" charset="0"/>
                      </a:rPr>
                      <m:t> </m:t>
                    </m:r>
                    <m:r>
                      <a:rPr lang="en-US" altLang="zh-CN" sz="2400" b="1" smtClean="0">
                        <a:latin typeface="Cambria Math" panose="02040503050406030204"/>
                        <a:ea typeface="黑体" panose="02010609060101010101" charset="-122"/>
                        <a:cs typeface="Times New Roman" panose="02020603050405020304" pitchFamily="18" charset="0"/>
                      </a:rPr>
                      <m:t>𝐘</m:t>
                    </m:r>
                    <m:r>
                      <a:rPr lang="en-US" altLang="zh-CN" sz="2400" b="1" i="1" smtClean="0">
                        <a:latin typeface="Cambria Math" panose="02040503050406030204"/>
                        <a:ea typeface="黑体" panose="02010609060101010101" charset="-122"/>
                        <a:cs typeface="Times New Roman" panose="02020603050405020304" pitchFamily="18" charset="0"/>
                      </a:rPr>
                      <m:t>=</m:t>
                    </m:r>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i="0" dirty="0" smtClean="0">
                        <a:latin typeface="Cambria Math" panose="02040503050406030204"/>
                      </a:rPr>
                      <m:t>  </m:t>
                    </m:r>
                    <m:r>
                      <a:rPr lang="en-US" altLang="zh-CN" sz="2400" b="1">
                        <a:latin typeface="Cambria Math" panose="02040503050406030204"/>
                      </a:rPr>
                      <m:t>𝐗</m:t>
                    </m:r>
                    <m:r>
                      <a:rPr lang="en-US" altLang="zh-CN" sz="2400" b="1" i="1" smtClean="0">
                        <a:latin typeface="Cambria Math" panose="02040503050406030204"/>
                      </a:rPr>
                      <m:t>=</m:t>
                    </m:r>
                  </m:oMath>
                </a14:m>
                <a:r>
                  <a:rPr lang="en-US" altLang="zh-CN" sz="2400" dirty="0">
                    <a:ea typeface="黑体" panose="02010609060101010101" charset="-122"/>
                    <a:cs typeface="Times New Roman" panose="02020603050405020304" pitchFamily="18" charset="0"/>
                  </a:rPr>
                  <a:t> </a:t>
                </a:r>
                <a14:m>
                  <m:oMath xmlns:m="http://schemas.openxmlformats.org/officeDocument/2006/math">
                    <m:r>
                      <a:rPr lang="en-US" altLang="zh-CN" sz="2400" i="1">
                        <a:latin typeface="Cambria Math" panose="02040503050406030204"/>
                        <a:ea typeface="黑体" panose="02010609060101010101" charset="-122"/>
                        <a:cs typeface="Times New Roman" panose="02020603050405020304" pitchFamily="18" charset="0"/>
                      </a:rPr>
                      <m:t>𝑛</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𝑑</m:t>
                    </m:r>
                    <m:r>
                      <a:rPr lang="en-US" altLang="zh-CN" sz="2400" i="1" dirty="0">
                        <a:latin typeface="Cambria Math" panose="02040503050406030204" pitchFamily="18" charset="0"/>
                      </a:rPr>
                      <m:t> </m:t>
                    </m:r>
                    <m:r>
                      <a:rPr lang="en-US" altLang="zh-CN" sz="2400" b="1" i="1" dirty="0" smtClean="0">
                        <a:latin typeface="Cambria Math" panose="02040503050406030204"/>
                      </a:rPr>
                      <m:t>    </m:t>
                    </m:r>
                    <m:r>
                      <a:rPr lang="en-US" altLang="zh-CN" sz="2400" b="1">
                        <a:latin typeface="Cambria Math" panose="02040503050406030204"/>
                      </a:rPr>
                      <m:t>𝐖</m:t>
                    </m:r>
                    <m:r>
                      <a:rPr lang="en-US" altLang="zh-CN" sz="2400" b="1" i="0" smtClean="0">
                        <a:latin typeface="Cambria Math" panose="02040503050406030204"/>
                      </a:rPr>
                      <m:t>=</m:t>
                    </m:r>
                    <m:r>
                      <a:rPr lang="en-US" altLang="zh-CN" sz="2400" i="1">
                        <a:latin typeface="Cambria Math" panose="02040503050406030204"/>
                        <a:ea typeface="黑体" panose="02010609060101010101" charset="-122"/>
                        <a:cs typeface="Times New Roman" panose="02020603050405020304" pitchFamily="18" charset="0"/>
                      </a:rPr>
                      <m:t>𝑑</m:t>
                    </m:r>
                    <m:r>
                      <a:rPr lang="en-US" altLang="zh-CN" sz="2400" i="1">
                        <a:latin typeface="Cambria Math" panose="02040503050406030204"/>
                        <a:ea typeface="Cambria Math" panose="02040503050406030204"/>
                        <a:cs typeface="Times New Roman" panose="02020603050405020304" pitchFamily="18" charset="0"/>
                      </a:rPr>
                      <m:t>×</m:t>
                    </m:r>
                    <m:r>
                      <a:rPr lang="en-US" altLang="zh-CN" sz="2400" i="1">
                        <a:latin typeface="Cambria Math" panose="02040503050406030204"/>
                        <a:ea typeface="Cambria Math" panose="02040503050406030204"/>
                        <a:cs typeface="Times New Roman" panose="02020603050405020304" pitchFamily="18" charset="0"/>
                      </a:rPr>
                      <m:t>𝑙</m:t>
                    </m:r>
                  </m:oMath>
                </a14:m>
                <a:endParaRPr lang="en-US" altLang="zh-CN" sz="2400" dirty="0">
                  <a:latin typeface="黑体" panose="02010609060101010101" charset="-122"/>
                  <a:ea typeface="黑体" panose="02010609060101010101"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3996813" y="918763"/>
                <a:ext cx="4844845" cy="576248"/>
              </a:xfrm>
              <a:prstGeom prst="rect">
                <a:avLst/>
              </a:prstGeom>
              <a:blipFill rotWithShape="1">
                <a:blip r:embed="rId3"/>
                <a:stretch>
                  <a:fillRect l="-107" t="-867" r="-93" b="-3047"/>
                </a:stretch>
              </a:blipFill>
              <a:ln>
                <a:solidFill>
                  <a:srgbClr val="C00000"/>
                </a:solidFill>
              </a:ln>
            </p:spPr>
            <p:txBody>
              <a:bodyPr/>
              <a:lstStyle/>
              <a:p>
                <a:r>
                  <a:rPr lang="zh-CN" altLang="en-US">
                    <a:noFill/>
                  </a:rPr>
                  <a:t> </a:t>
                </a:r>
              </a:p>
            </p:txBody>
          </p:sp>
        </mc:Fallback>
      </mc:AlternateContent>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6751" y="1135391"/>
            <a:ext cx="8030497" cy="4534831"/>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通过特征值分解协方差矩阵，找到数据方差最大的正交方向，并用这些方向作为新的坐标轴，将高维数据投影到低维空间。</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主要步骤包括数据标准化、计算协方差矩阵、特征值分解、选择主成分和数据投影。这一过程不仅能有效降维，还能保留数据的主要特征，从而实现数据的简化和可视化。</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主成分分析：算法核心思想</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6751" y="1135391"/>
            <a:ext cx="8030497" cy="324653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数据生成</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数据标准化</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800" dirty="0">
                <a:latin typeface="Times New Roman" panose="02020603050405020304" pitchFamily="18" charset="0"/>
                <a:ea typeface="黑体" panose="02010609060101010101" charset="-122"/>
                <a:cs typeface="Times New Roman" panose="02020603050405020304" pitchFamily="18" charset="0"/>
              </a:rPr>
              <a:t>PCA</a:t>
            </a:r>
            <a:r>
              <a:rPr lang="zh-CN" altLang="en-US" sz="2800" dirty="0">
                <a:latin typeface="Times New Roman" panose="02020603050405020304" pitchFamily="18" charset="0"/>
                <a:ea typeface="黑体" panose="02010609060101010101" charset="-122"/>
                <a:cs typeface="Times New Roman" panose="02020603050405020304" pitchFamily="18" charset="0"/>
              </a:rPr>
              <a:t>计算</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可视化</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算法优化</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6751" y="1135391"/>
            <a:ext cx="8030497" cy="324653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数据生成</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数据标准化</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rPr>
              <a:t>PCA</a:t>
            </a: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计算</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可视化</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算法优化</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 name="文本框 1"/>
          <p:cNvSpPr txBox="1"/>
          <p:nvPr/>
        </p:nvSpPr>
        <p:spPr>
          <a:xfrm>
            <a:off x="2843133" y="1311639"/>
            <a:ext cx="516161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生成一个具有高维特征的合成数据集</a:t>
            </a:r>
            <a:endParaRPr lang="zh-CN" altLang="en-US" sz="2400" dirty="0"/>
          </a:p>
        </p:txBody>
      </p:sp>
      <p:sp>
        <p:nvSpPr>
          <p:cNvPr id="3" name="文本框 2"/>
          <p:cNvSpPr txBox="1"/>
          <p:nvPr/>
        </p:nvSpPr>
        <p:spPr>
          <a:xfrm>
            <a:off x="2843134" y="1919040"/>
            <a:ext cx="516161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对数据进行标准化处理</a:t>
            </a:r>
            <a:endParaRPr lang="zh-CN" altLang="en-US" sz="2400" dirty="0"/>
          </a:p>
        </p:txBody>
      </p:sp>
      <p:sp>
        <p:nvSpPr>
          <p:cNvPr id="4" name="文本框 3"/>
          <p:cNvSpPr txBox="1"/>
          <p:nvPr/>
        </p:nvSpPr>
        <p:spPr>
          <a:xfrm>
            <a:off x="2843134" y="2615947"/>
            <a:ext cx="516161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应用</a:t>
            </a:r>
            <a:r>
              <a:rPr lang="en-US" altLang="zh-CN" sz="2400" dirty="0"/>
              <a:t>PCA</a:t>
            </a:r>
            <a:r>
              <a:rPr lang="zh-CN" altLang="en-US" sz="2400" dirty="0"/>
              <a:t>降维</a:t>
            </a:r>
            <a:endParaRPr lang="zh-CN" altLang="en-US" sz="2400" dirty="0"/>
          </a:p>
        </p:txBody>
      </p:sp>
      <p:sp>
        <p:nvSpPr>
          <p:cNvPr id="5" name="文本框 4"/>
          <p:cNvSpPr txBox="1"/>
          <p:nvPr/>
        </p:nvSpPr>
        <p:spPr>
          <a:xfrm>
            <a:off x="2843135" y="3198167"/>
            <a:ext cx="51616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可视化</a:t>
            </a:r>
            <a:r>
              <a:rPr lang="en-US" altLang="zh-CN" sz="2400" dirty="0"/>
              <a:t>PCA</a:t>
            </a:r>
            <a:r>
              <a:rPr lang="zh-CN" altLang="en-US" sz="2400" dirty="0"/>
              <a:t>结果</a:t>
            </a:r>
            <a:endParaRPr lang="zh-CN" altLang="en-US" sz="2400" dirty="0"/>
          </a:p>
        </p:txBody>
      </p:sp>
      <p:sp>
        <p:nvSpPr>
          <p:cNvPr id="6" name="文本框 5"/>
          <p:cNvSpPr txBox="1"/>
          <p:nvPr/>
        </p:nvSpPr>
        <p:spPr>
          <a:xfrm>
            <a:off x="2843133" y="3902501"/>
            <a:ext cx="51616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t>优化算法（选择适当的主成分数量）</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831" y="1122499"/>
            <a:ext cx="4942963" cy="24226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4000" b="1" dirty="0">
                <a:solidFill>
                  <a:srgbClr val="C00000"/>
                </a:solidFill>
                <a:latin typeface="+mn-lt"/>
                <a:ea typeface="微软雅黑" panose="020B0503020204020204" pitchFamily="34" charset="-122"/>
                <a:sym typeface="Times New Roman" panose="02020603050405020304" pitchFamily="18" charset="0"/>
              </a:rPr>
              <a:t>  提纲</a:t>
            </a:r>
            <a:endParaRPr lang="zh-CN" altLang="en-US" sz="40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189780" y="1770298"/>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2" name="矩形 1"/>
          <p:cNvSpPr/>
          <p:nvPr/>
        </p:nvSpPr>
        <p:spPr>
          <a:xfrm>
            <a:off x="633470" y="5611382"/>
            <a:ext cx="7629180" cy="566822"/>
          </a:xfrm>
          <a:prstGeom prst="rect">
            <a:avLst/>
          </a:prstGeom>
        </p:spPr>
        <p:txBody>
          <a:bodyPr wrap="square">
            <a:spAutoFit/>
          </a:bodyPr>
          <a:lstStyle/>
          <a:p>
            <a:pPr>
              <a:lnSpc>
                <a:spcPts val="1200"/>
              </a:lnSpc>
            </a:pPr>
            <a:r>
              <a:rPr lang="zh-CN" altLang="en-US" dirty="0"/>
              <a:t>吴飞，</a:t>
            </a:r>
            <a:r>
              <a:rPr lang="en-US" altLang="zh-CN" dirty="0"/>
              <a:t>《</a:t>
            </a:r>
            <a:r>
              <a:rPr lang="zh-CN" altLang="en-US" dirty="0"/>
              <a:t>人工智能导论：模型与算法</a:t>
            </a:r>
            <a:r>
              <a:rPr lang="en-US" altLang="zh-CN" dirty="0"/>
              <a:t>》</a:t>
            </a:r>
            <a:r>
              <a:rPr lang="zh-CN" altLang="en-US" dirty="0"/>
              <a:t>，高等教育出版社 </a:t>
            </a:r>
            <a:endParaRPr lang="en-US" altLang="zh-CN" dirty="0"/>
          </a:p>
          <a:p>
            <a:pPr>
              <a:lnSpc>
                <a:spcPts val="1200"/>
              </a:lnSpc>
            </a:pPr>
            <a:endParaRPr lang="en-US" altLang="zh-CN" dirty="0"/>
          </a:p>
          <a:p>
            <a:pPr>
              <a:lnSpc>
                <a:spcPts val="1200"/>
              </a:lnSpc>
            </a:pPr>
            <a:r>
              <a:rPr lang="en-US" altLang="zh-CN" dirty="0"/>
              <a:t>MOOC</a:t>
            </a:r>
            <a:r>
              <a:rPr lang="zh-CN" altLang="en-US" dirty="0"/>
              <a:t>：</a:t>
            </a:r>
            <a:r>
              <a:rPr lang="en-US" altLang="zh-CN" dirty="0">
                <a:hlinkClick r:id="rId1"/>
              </a:rPr>
              <a:t>https://www.icourse163.org/course/ZJU-1003377027</a:t>
            </a:r>
            <a:endParaRPr lang="zh-CN" altLang="en-US" dirty="0"/>
          </a:p>
        </p:txBody>
      </p:sp>
      <p:sp>
        <p:nvSpPr>
          <p:cNvPr id="8" name="矩形 7"/>
          <p:cNvSpPr>
            <a:spLocks noChangeArrowheads="1"/>
          </p:cNvSpPr>
          <p:nvPr/>
        </p:nvSpPr>
        <p:spPr bwMode="auto">
          <a:xfrm>
            <a:off x="189780" y="290696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7" name="矩形 6"/>
          <p:cNvSpPr>
            <a:spLocks noChangeArrowheads="1"/>
          </p:cNvSpPr>
          <p:nvPr/>
        </p:nvSpPr>
        <p:spPr bwMode="auto">
          <a:xfrm>
            <a:off x="189780" y="396274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831" y="1122499"/>
            <a:ext cx="4942963" cy="2422673"/>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31" y="1122498"/>
            <a:ext cx="8088558" cy="4378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354" y="961929"/>
            <a:ext cx="5753051" cy="121841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4" y="2133723"/>
            <a:ext cx="7284957" cy="11120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53" y="3245785"/>
            <a:ext cx="6835253" cy="3234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5723" y="1064427"/>
            <a:ext cx="6636776" cy="4221376"/>
          </a:xfrm>
          <a:prstGeom prst="rect">
            <a:avLst/>
          </a:prstGeom>
        </p:spPr>
      </p:pic>
      <p:sp>
        <p:nvSpPr>
          <p:cNvPr id="4" name="文本框 3"/>
          <p:cNvSpPr txBox="1"/>
          <p:nvPr/>
        </p:nvSpPr>
        <p:spPr>
          <a:xfrm>
            <a:off x="473281" y="5349443"/>
            <a:ext cx="7546455" cy="1000980"/>
          </a:xfrm>
          <a:prstGeom prst="rect">
            <a:avLst/>
          </a:prstGeom>
          <a:noFill/>
        </p:spPr>
        <p:txBody>
          <a:bodyPr wrap="square" rtlCol="0">
            <a:spAutoFit/>
          </a:bodyPr>
          <a:lstStyle/>
          <a:p>
            <a:pPr algn="just">
              <a:lnSpc>
                <a:spcPct val="130000"/>
              </a:lnSpc>
            </a:pPr>
            <a:r>
              <a:rPr lang="zh-CN" altLang="en-US" sz="2400" dirty="0">
                <a:solidFill>
                  <a:schemeClr val="tx2"/>
                </a:solidFill>
              </a:rPr>
              <a:t>累积解释方差图：</a:t>
            </a:r>
            <a:r>
              <a:rPr lang="zh-CN" altLang="en-US" sz="2400" dirty="0"/>
              <a:t>解释数据中包含的方差信息以及选择合适的维度来表示数据。</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8295" y="1539023"/>
            <a:ext cx="6803974" cy="2808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7447" y="1566969"/>
            <a:ext cx="6517615" cy="390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3660" y="1176793"/>
            <a:ext cx="7272946" cy="5171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7259" y="1589104"/>
            <a:ext cx="6989482" cy="40247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6751" y="1135391"/>
            <a:ext cx="8030497" cy="4539191"/>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生成合成数据集</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pPr>
            <a:r>
              <a:rPr lang="en-US" altLang="zh-CN" sz="2800" dirty="0">
                <a:latin typeface="Times New Roman" panose="02020603050405020304" pitchFamily="18" charset="0"/>
                <a:ea typeface="黑体" panose="02010609060101010101" charset="-122"/>
                <a:cs typeface="Times New Roman" panose="02020603050405020304" pitchFamily="18" charset="0"/>
              </a:rPr>
              <a:t>  </a:t>
            </a:r>
            <a:r>
              <a:rPr lang="zh-CN" altLang="en-US" sz="2800" dirty="0">
                <a:latin typeface="Times New Roman" panose="02020603050405020304" pitchFamily="18" charset="0"/>
                <a:ea typeface="黑体" panose="02010609060101010101" charset="-122"/>
                <a:cs typeface="Times New Roman" panose="02020603050405020304" pitchFamily="18" charset="0"/>
              </a:rPr>
              <a:t>生成一个高维数据集，包含</a:t>
            </a:r>
            <a:r>
              <a:rPr lang="en-US" altLang="zh-CN" sz="2800" dirty="0">
                <a:latin typeface="Times New Roman" panose="02020603050405020304" pitchFamily="18" charset="0"/>
                <a:ea typeface="黑体" panose="02010609060101010101" charset="-122"/>
                <a:cs typeface="Times New Roman" panose="02020603050405020304" pitchFamily="18" charset="0"/>
              </a:rPr>
              <a:t>500</a:t>
            </a:r>
            <a:r>
              <a:rPr lang="zh-CN" altLang="en-US" sz="2800" dirty="0">
                <a:latin typeface="Times New Roman" panose="02020603050405020304" pitchFamily="18" charset="0"/>
                <a:ea typeface="黑体" panose="02010609060101010101" charset="-122"/>
                <a:cs typeface="Times New Roman" panose="02020603050405020304" pitchFamily="18" charset="0"/>
              </a:rPr>
              <a:t>个样本和</a:t>
            </a:r>
            <a:r>
              <a:rPr lang="en-US" altLang="zh-CN" sz="2800" dirty="0">
                <a:latin typeface="Times New Roman" panose="02020603050405020304" pitchFamily="18" charset="0"/>
                <a:ea typeface="黑体" panose="02010609060101010101" charset="-122"/>
                <a:cs typeface="Times New Roman" panose="02020603050405020304" pitchFamily="18" charset="0"/>
              </a:rPr>
              <a:t>20</a:t>
            </a:r>
            <a:r>
              <a:rPr lang="zh-CN" altLang="en-US" sz="2800" dirty="0">
                <a:latin typeface="Times New Roman" panose="02020603050405020304" pitchFamily="18" charset="0"/>
                <a:ea typeface="黑体" panose="02010609060101010101" charset="-122"/>
                <a:cs typeface="Times New Roman" panose="02020603050405020304" pitchFamily="18" charset="0"/>
              </a:rPr>
              <a:t>个特征。</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数据标准化</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pP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pPr>
            <a:r>
              <a:rPr lang="zh-CN" altLang="en-US" sz="2800" dirty="0">
                <a:latin typeface="Times New Roman" panose="02020603050405020304" pitchFamily="18" charset="0"/>
                <a:ea typeface="黑体" panose="02010609060101010101" charset="-122"/>
                <a:cs typeface="Times New Roman" panose="02020603050405020304" pitchFamily="18" charset="0"/>
              </a:rPr>
              <a:t>对数据进行标准化处理，以确保每个特征的均值为</a:t>
            </a:r>
            <a:r>
              <a:rPr lang="en-US" altLang="zh-CN" sz="2800" dirty="0">
                <a:latin typeface="Times New Roman" panose="02020603050405020304" pitchFamily="18" charset="0"/>
                <a:ea typeface="黑体" panose="02010609060101010101" charset="-122"/>
                <a:cs typeface="Times New Roman" panose="02020603050405020304" pitchFamily="18" charset="0"/>
              </a:rPr>
              <a:t>0</a:t>
            </a:r>
            <a:r>
              <a:rPr lang="zh-CN" altLang="en-US" sz="2800" dirty="0">
                <a:latin typeface="Times New Roman" panose="02020603050405020304" pitchFamily="18" charset="0"/>
                <a:ea typeface="黑体" panose="02010609060101010101" charset="-122"/>
                <a:cs typeface="Times New Roman" panose="02020603050405020304" pitchFamily="18" charset="0"/>
              </a:rPr>
              <a:t>，标准差为</a:t>
            </a:r>
            <a:r>
              <a:rPr lang="en-US" altLang="zh-CN" sz="2800" dirty="0">
                <a:latin typeface="Times New Roman" panose="02020603050405020304" pitchFamily="18" charset="0"/>
                <a:ea typeface="黑体" panose="02010609060101010101" charset="-122"/>
                <a:cs typeface="Times New Roman" panose="02020603050405020304" pitchFamily="18" charset="0"/>
              </a:rPr>
              <a:t>1</a:t>
            </a:r>
            <a:r>
              <a:rPr lang="zh-CN" altLang="en-US" sz="2800" dirty="0">
                <a:latin typeface="Times New Roman" panose="02020603050405020304" pitchFamily="18" charset="0"/>
                <a:ea typeface="黑体" panose="02010609060101010101" charset="-122"/>
                <a:cs typeface="Times New Roman" panose="02020603050405020304" pitchFamily="18" charset="0"/>
              </a:rPr>
              <a:t>。</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 name="文本框 1"/>
          <p:cNvSpPr txBox="1"/>
          <p:nvPr/>
        </p:nvSpPr>
        <p:spPr>
          <a:xfrm>
            <a:off x="939382" y="1951282"/>
            <a:ext cx="2643267"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err="1"/>
              <a:t>make_classification</a:t>
            </a:r>
            <a:endParaRPr lang="zh-CN" altLang="en-US" sz="2400" dirty="0"/>
          </a:p>
        </p:txBody>
      </p:sp>
      <p:sp>
        <p:nvSpPr>
          <p:cNvPr id="11" name="文本框 10"/>
          <p:cNvSpPr txBox="1"/>
          <p:nvPr/>
        </p:nvSpPr>
        <p:spPr>
          <a:xfrm>
            <a:off x="939382" y="3730114"/>
            <a:ext cx="2643267"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err="1"/>
              <a:t>StandardScaler</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par>
                          <p:cTn id="22" fill="hold">
                            <p:stCondLst>
                              <p:cond delay="500"/>
                            </p:stCondLst>
                            <p:childTnLst>
                              <p:par>
                                <p:cTn id="23" presetID="10" presetClass="entr" presetSubtype="0" fill="hold" grpId="0" nodeType="afterEffect">
                                  <p:stCondLst>
                                    <p:cond delay="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56751" y="1135391"/>
            <a:ext cx="8030497" cy="518116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应用</a:t>
            </a:r>
            <a:r>
              <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rPr>
              <a:t>PCA</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pPr>
            <a:r>
              <a:rPr lang="zh-CN" altLang="en-US" sz="2800" dirty="0">
                <a:latin typeface="Times New Roman" panose="02020603050405020304" pitchFamily="18" charset="0"/>
                <a:ea typeface="黑体" panose="02010609060101010101" charset="-122"/>
                <a:cs typeface="Times New Roman" panose="02020603050405020304" pitchFamily="18" charset="0"/>
              </a:rPr>
              <a:t>对标准化后的数据进行降维，保留</a:t>
            </a:r>
            <a:r>
              <a:rPr lang="en-US" altLang="zh-CN" sz="2800" dirty="0">
                <a:latin typeface="Times New Roman" panose="02020603050405020304" pitchFamily="18" charset="0"/>
                <a:ea typeface="黑体" panose="02010609060101010101" charset="-122"/>
                <a:cs typeface="Times New Roman" panose="02020603050405020304" pitchFamily="18" charset="0"/>
              </a:rPr>
              <a:t>95%</a:t>
            </a:r>
            <a:r>
              <a:rPr lang="zh-CN" altLang="en-US" sz="2800" dirty="0">
                <a:latin typeface="Times New Roman" panose="02020603050405020304" pitchFamily="18" charset="0"/>
                <a:ea typeface="黑体" panose="02010609060101010101" charset="-122"/>
                <a:cs typeface="Times New Roman" panose="02020603050405020304" pitchFamily="18" charset="0"/>
              </a:rPr>
              <a:t>的方差。</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可视化 </a:t>
            </a:r>
            <a:r>
              <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rPr>
              <a:t>PCA </a:t>
            </a:r>
            <a:r>
              <a:rPr lang="zh-CN" altLang="en-US" sz="2800" dirty="0">
                <a:solidFill>
                  <a:srgbClr val="002060"/>
                </a:solidFill>
                <a:latin typeface="Times New Roman" panose="02020603050405020304" pitchFamily="18" charset="0"/>
                <a:ea typeface="黑体" panose="02010609060101010101" charset="-122"/>
                <a:cs typeface="Times New Roman" panose="02020603050405020304" pitchFamily="18" charset="0"/>
              </a:rPr>
              <a:t>结果</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630555" indent="-360680" algn="just">
              <a:lnSpc>
                <a:spcPct val="150000"/>
              </a:lnSpc>
              <a:buFont typeface="Arial" panose="020B0604020202020204" pitchFamily="34" charset="0"/>
              <a:buChar char="•"/>
            </a:pPr>
            <a:r>
              <a:rPr lang="zh-CN" altLang="en-US" sz="2800" dirty="0">
                <a:solidFill>
                  <a:schemeClr val="tx2"/>
                </a:solidFill>
                <a:latin typeface="Times New Roman" panose="02020603050405020304" pitchFamily="18" charset="0"/>
                <a:ea typeface="黑体" panose="02010609060101010101" charset="-122"/>
                <a:cs typeface="Times New Roman" panose="02020603050405020304" pitchFamily="18" charset="0"/>
              </a:rPr>
              <a:t>累计解释方差比率图：</a:t>
            </a:r>
            <a:r>
              <a:rPr lang="zh-CN" altLang="en-US" sz="2800" dirty="0">
                <a:latin typeface="Times New Roman" panose="02020603050405020304" pitchFamily="18" charset="0"/>
                <a:ea typeface="黑体" panose="02010609060101010101" charset="-122"/>
                <a:cs typeface="Times New Roman" panose="02020603050405020304" pitchFamily="18" charset="0"/>
              </a:rPr>
              <a:t>展示随着主成分数量增加，累积解释的方差比率。</a:t>
            </a:r>
            <a:endParaRPr lang="zh-CN" altLang="en-US" sz="2800" dirty="0">
              <a:latin typeface="Times New Roman" panose="02020603050405020304" pitchFamily="18" charset="0"/>
              <a:ea typeface="黑体" panose="02010609060101010101" charset="-122"/>
              <a:cs typeface="Times New Roman" panose="02020603050405020304" pitchFamily="18" charset="0"/>
            </a:endParaRPr>
          </a:p>
          <a:p>
            <a:pPr marL="630555" indent="-360680" algn="just">
              <a:lnSpc>
                <a:spcPct val="150000"/>
              </a:lnSpc>
              <a:buFont typeface="Arial" panose="020B0604020202020204" pitchFamily="34" charset="0"/>
              <a:buChar char="•"/>
            </a:pPr>
            <a:r>
              <a:rPr lang="zh-CN" altLang="en-US" sz="2800" dirty="0">
                <a:solidFill>
                  <a:schemeClr val="tx2"/>
                </a:solidFill>
                <a:latin typeface="Times New Roman" panose="02020603050405020304" pitchFamily="18" charset="0"/>
                <a:ea typeface="黑体" panose="02010609060101010101" charset="-122"/>
                <a:cs typeface="Times New Roman" panose="02020603050405020304" pitchFamily="18" charset="0"/>
              </a:rPr>
              <a:t>前两个主成分的散点图：</a:t>
            </a:r>
            <a:r>
              <a:rPr lang="zh-CN" altLang="en-US" sz="2800" dirty="0">
                <a:latin typeface="Times New Roman" panose="02020603050405020304" pitchFamily="18" charset="0"/>
                <a:ea typeface="黑体" panose="02010609060101010101" charset="-122"/>
                <a:cs typeface="Times New Roman" panose="02020603050405020304" pitchFamily="18" charset="0"/>
              </a:rPr>
              <a:t>展示前两个主成分的散点图，并根据标签进行着色</a:t>
            </a:r>
            <a:endParaRPr lang="en-US" altLang="zh-CN" sz="2800" dirty="0">
              <a:solidFill>
                <a:srgbClr val="002060"/>
              </a:solidFill>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主成分分析：案例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 name="文本框 1"/>
          <p:cNvSpPr txBox="1"/>
          <p:nvPr/>
        </p:nvSpPr>
        <p:spPr>
          <a:xfrm>
            <a:off x="939383" y="1951282"/>
            <a:ext cx="83695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t>PCA</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9">
                                            <p:txEl>
                                              <p:charRg st="41" end="74"/>
                                            </p:txEl>
                                          </p:spTgt>
                                        </p:tgtEl>
                                        <p:attrNameLst>
                                          <p:attrName>style.visibility</p:attrName>
                                        </p:attrNameLst>
                                      </p:cBhvr>
                                      <p:to>
                                        <p:strVal val="visible"/>
                                      </p:to>
                                    </p:set>
                                    <p:animEffect transition="in" filter="fade">
                                      <p:cBhvr>
                                        <p:cTn id="25" dur="500"/>
                                        <p:tgtEl>
                                          <p:spTgt spid="9">
                                            <p:txEl>
                                              <p:charRg st="41" end="7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charRg st="74" end="108"/>
                                            </p:txEl>
                                          </p:spTgt>
                                        </p:tgtEl>
                                        <p:attrNameLst>
                                          <p:attrName>style.visibility</p:attrName>
                                        </p:attrNameLst>
                                      </p:cBhvr>
                                      <p:to>
                                        <p:strVal val="visible"/>
                                      </p:to>
                                    </p:set>
                                    <p:animEffect transition="in" filter="fade">
                                      <p:cBhvr>
                                        <p:cTn id="28" dur="500"/>
                                        <p:tgtEl>
                                          <p:spTgt spid="9">
                                            <p:txEl>
                                              <p:charRg st="74" end="1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4000" b="1" dirty="0">
                <a:solidFill>
                  <a:srgbClr val="C00000"/>
                </a:solidFill>
                <a:latin typeface="+mn-lt"/>
                <a:ea typeface="微软雅黑" panose="020B0503020204020204" pitchFamily="34" charset="-122"/>
                <a:sym typeface="Times New Roman" panose="02020603050405020304" pitchFamily="18" charset="0"/>
              </a:rPr>
              <a:t>  提纲</a:t>
            </a:r>
            <a:endParaRPr lang="zh-CN" altLang="en-US" sz="40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189780" y="1770298"/>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8" name="矩形 7"/>
          <p:cNvSpPr>
            <a:spLocks noChangeArrowheads="1"/>
          </p:cNvSpPr>
          <p:nvPr/>
        </p:nvSpPr>
        <p:spPr bwMode="auto">
          <a:xfrm>
            <a:off x="189780" y="290696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7" name="矩形 6"/>
          <p:cNvSpPr>
            <a:spLocks noChangeArrowheads="1"/>
          </p:cNvSpPr>
          <p:nvPr/>
        </p:nvSpPr>
        <p:spPr bwMode="auto">
          <a:xfrm>
            <a:off x="189780" y="396274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21112" y="1186489"/>
            <a:ext cx="7900218" cy="3869329"/>
          </a:xfrm>
          <a:prstGeom prst="rect">
            <a:avLst/>
          </a:prstGeom>
        </p:spPr>
        <p:txBody>
          <a:bodyPr wrap="square">
            <a:spAutoFit/>
          </a:bodyPr>
          <a:lstStyle/>
          <a:p>
            <a:pPr marL="361950" indent="-361950" algn="just">
              <a:lnSpc>
                <a:spcPct val="150000"/>
              </a:lnSpc>
              <a:buFont typeface="Wingdings" panose="05000000000000000000" pitchFamily="2" charset="2"/>
              <a:buChar char="Ø"/>
            </a:pPr>
            <a:r>
              <a:rPr lang="zh-CN" altLang="en-US" sz="2800" dirty="0">
                <a:solidFill>
                  <a:srgbClr val="FF0000"/>
                </a:solidFill>
                <a:latin typeface="+mn-ea"/>
                <a:cs typeface="Times New Roman" panose="02020603050405020304" pitchFamily="18" charset="0"/>
              </a:rPr>
              <a:t>特征降维</a:t>
            </a:r>
            <a:r>
              <a:rPr lang="zh-CN" altLang="en-US" sz="2800" dirty="0">
                <a:latin typeface="+mn-ea"/>
                <a:cs typeface="Times New Roman" panose="02020603050405020304" pitchFamily="18" charset="0"/>
              </a:rPr>
              <a:t>方法，常用于消除数据噪声、冗余等。人类在认知过程中会主动“化繁为简”。</a:t>
            </a:r>
            <a:endParaRPr lang="en-US" altLang="zh-CN" sz="2800" dirty="0">
              <a:latin typeface="+mn-ea"/>
              <a:cs typeface="Times New Roman" panose="02020603050405020304" pitchFamily="18" charset="0"/>
            </a:endParaRPr>
          </a:p>
          <a:p>
            <a:pPr marL="361950" indent="-361950" algn="just">
              <a:lnSpc>
                <a:spcPct val="150000"/>
              </a:lnSpc>
              <a:buFont typeface="Wingdings" panose="05000000000000000000" pitchFamily="2" charset="2"/>
              <a:buChar char="Ø"/>
            </a:pPr>
            <a:r>
              <a:rPr lang="zh-CN" altLang="en-US" sz="2800" dirty="0">
                <a:solidFill>
                  <a:srgbClr val="FF0000"/>
                </a:solidFill>
                <a:latin typeface="+mn-ea"/>
                <a:cs typeface="Times New Roman" panose="02020603050405020304" pitchFamily="18" charset="0"/>
              </a:rPr>
              <a:t>主成分分析</a:t>
            </a:r>
            <a:r>
              <a:rPr lang="zh-CN" altLang="en-US" sz="2800" dirty="0">
                <a:latin typeface="+mn-ea"/>
                <a:cs typeface="Times New Roman" panose="02020603050405020304" pitchFamily="18" charset="0"/>
              </a:rPr>
              <a:t>通过分析找到数据特征的主要成分，使用主要成分来代替原始数据。</a:t>
            </a:r>
            <a:endParaRPr lang="en-US" altLang="zh-CN" sz="2800" dirty="0">
              <a:latin typeface="+mn-ea"/>
              <a:cs typeface="Times New Roman" panose="02020603050405020304" pitchFamily="18" charset="0"/>
            </a:endParaRPr>
          </a:p>
          <a:p>
            <a:pPr marL="361950" indent="-361950" algn="just">
              <a:lnSpc>
                <a:spcPct val="150000"/>
              </a:lnSpc>
              <a:buFont typeface="Wingdings" panose="05000000000000000000" pitchFamily="2" charset="2"/>
              <a:buChar char="Ø"/>
            </a:pPr>
            <a:r>
              <a:rPr lang="zh-CN" altLang="en-US" sz="2800" dirty="0">
                <a:solidFill>
                  <a:srgbClr val="FF0000"/>
                </a:solidFill>
                <a:latin typeface="+mn-ea"/>
                <a:cs typeface="Times New Roman" panose="02020603050405020304" pitchFamily="18" charset="0"/>
              </a:rPr>
              <a:t>优点：</a:t>
            </a:r>
            <a:r>
              <a:rPr lang="zh-CN" altLang="en-US" sz="2800" dirty="0">
                <a:latin typeface="+mn-ea"/>
                <a:cs typeface="Times New Roman" panose="02020603050405020304" pitchFamily="18" charset="0"/>
              </a:rPr>
              <a:t>加深对数据本身的理解；主要成分噪声少、后期易于处理计算。</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75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75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75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75187" y="1150775"/>
            <a:ext cx="5040106" cy="42732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charset="-122"/>
                <a:ea typeface="微软雅黑 Light" panose="020B0502040204020203"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charset="-122"/>
                <a:ea typeface="微软雅黑 Light" panose="020B0502040204020203"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charset="-122"/>
                <a:ea typeface="微软雅黑 Light" panose="020B0502040204020203"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lgn="just">
              <a:lnSpc>
                <a:spcPct val="130000"/>
              </a:lnSpc>
              <a:spcBef>
                <a:spcPts val="0"/>
              </a:spcBef>
              <a:buSzPct val="100000"/>
              <a:buFont typeface="Wingdings" panose="05000000000000000000" pitchFamily="2" charset="2"/>
              <a:buChar char="Ø"/>
            </a:pPr>
            <a:r>
              <a:rPr lang="zh-CN"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特征人脸方法</a:t>
            </a:r>
            <a:r>
              <a:rPr lang="zh-CN" altLang="zh-CN" dirty="0">
                <a:latin typeface="Times New Roman" panose="02020603050405020304" pitchFamily="18" charset="0"/>
                <a:ea typeface="黑体" panose="02010609060101010101" charset="-122"/>
                <a:cs typeface="Times New Roman" panose="02020603050405020304" pitchFamily="18" charset="0"/>
              </a:rPr>
              <a:t>是一种应用主</a:t>
            </a:r>
            <a:r>
              <a:rPr lang="zh-CN" altLang="en-US" dirty="0">
                <a:latin typeface="Times New Roman" panose="02020603050405020304" pitchFamily="18" charset="0"/>
                <a:ea typeface="黑体" panose="02010609060101010101" charset="-122"/>
                <a:cs typeface="Times New Roman" panose="02020603050405020304" pitchFamily="18" charset="0"/>
              </a:rPr>
              <a:t>成分</a:t>
            </a:r>
            <a:r>
              <a:rPr lang="zh-CN" altLang="zh-CN" dirty="0">
                <a:latin typeface="Times New Roman" panose="02020603050405020304" pitchFamily="18" charset="0"/>
                <a:ea typeface="黑体" panose="02010609060101010101" charset="-122"/>
                <a:cs typeface="Times New Roman" panose="02020603050405020304" pitchFamily="18" charset="0"/>
              </a:rPr>
              <a:t>分析来实现人脸</a:t>
            </a:r>
            <a:r>
              <a:rPr lang="zh-CN" altLang="en-US" dirty="0">
                <a:latin typeface="Times New Roman" panose="02020603050405020304" pitchFamily="18" charset="0"/>
                <a:ea typeface="黑体" panose="02010609060101010101" charset="-122"/>
                <a:cs typeface="Times New Roman" panose="02020603050405020304" pitchFamily="18" charset="0"/>
              </a:rPr>
              <a:t>图像</a:t>
            </a:r>
            <a:r>
              <a:rPr lang="zh-CN" altLang="zh-CN" dirty="0">
                <a:latin typeface="Times New Roman" panose="02020603050405020304" pitchFamily="18" charset="0"/>
                <a:ea typeface="黑体" panose="02010609060101010101" charset="-122"/>
                <a:cs typeface="Times New Roman" panose="02020603050405020304" pitchFamily="18" charset="0"/>
              </a:rPr>
              <a:t>降维的方法，其本质是用一种称为“特征人脸”的特征向量按照线性组合形式来表达</a:t>
            </a:r>
            <a:r>
              <a:rPr lang="zh-CN" altLang="en-US" dirty="0">
                <a:latin typeface="Times New Roman" panose="02020603050405020304" pitchFamily="18" charset="0"/>
                <a:ea typeface="黑体" panose="02010609060101010101" charset="-122"/>
                <a:cs typeface="Times New Roman" panose="02020603050405020304" pitchFamily="18" charset="0"/>
              </a:rPr>
              <a:t>每一张</a:t>
            </a:r>
            <a:r>
              <a:rPr lang="zh-CN" altLang="zh-CN" dirty="0">
                <a:latin typeface="Times New Roman" panose="02020603050405020304" pitchFamily="18" charset="0"/>
                <a:ea typeface="黑体" panose="02010609060101010101" charset="-122"/>
                <a:cs typeface="Times New Roman" panose="02020603050405020304" pitchFamily="18" charset="0"/>
              </a:rPr>
              <a:t>原始人脸</a:t>
            </a:r>
            <a:r>
              <a:rPr lang="zh-CN" altLang="en-US" dirty="0">
                <a:latin typeface="Times New Roman" panose="02020603050405020304" pitchFamily="18" charset="0"/>
                <a:ea typeface="黑体" panose="02010609060101010101" charset="-122"/>
                <a:cs typeface="Times New Roman" panose="02020603050405020304" pitchFamily="18" charset="0"/>
              </a:rPr>
              <a:t>图像</a:t>
            </a:r>
            <a:r>
              <a:rPr lang="zh-CN" altLang="zh-CN" dirty="0">
                <a:latin typeface="Times New Roman" panose="02020603050405020304" pitchFamily="18" charset="0"/>
                <a:ea typeface="黑体" panose="02010609060101010101" charset="-122"/>
                <a:cs typeface="Times New Roman" panose="02020603050405020304" pitchFamily="18" charset="0"/>
              </a:rPr>
              <a:t>，进而实现人脸识别。</a:t>
            </a:r>
            <a:endParaRPr lang="en-US" altLang="zh-CN" dirty="0">
              <a:latin typeface="Times New Roman" panose="02020603050405020304" pitchFamily="18" charset="0"/>
              <a:ea typeface="黑体" panose="02010609060101010101" charset="-122"/>
              <a:cs typeface="Times New Roman" panose="02020603050405020304" pitchFamily="18" charset="0"/>
            </a:endParaRPr>
          </a:p>
          <a:p>
            <a:pPr marL="361950" indent="-361950" algn="just">
              <a:lnSpc>
                <a:spcPct val="150000"/>
              </a:lnSpc>
              <a:spcBef>
                <a:spcPts val="0"/>
              </a:spcBef>
              <a:buSzPct val="100000"/>
              <a:buFont typeface="Wingdings" panose="05000000000000000000" pitchFamily="2" charset="2"/>
              <a:buChar char="Ø"/>
            </a:pPr>
            <a:r>
              <a:rPr lang="zh-CN" altLang="en-US" dirty="0">
                <a:latin typeface="Times New Roman" panose="02020603050405020304" pitchFamily="18" charset="0"/>
                <a:ea typeface="黑体" panose="02010609060101010101" charset="-122"/>
                <a:cs typeface="Times New Roman" panose="02020603050405020304" pitchFamily="18" charset="0"/>
              </a:rPr>
              <a:t>该</a:t>
            </a:r>
            <a:r>
              <a:rPr lang="zh-CN" altLang="zh-CN" dirty="0">
                <a:latin typeface="Times New Roman" panose="02020603050405020304" pitchFamily="18" charset="0"/>
                <a:ea typeface="黑体" panose="02010609060101010101" charset="-122"/>
                <a:cs typeface="Times New Roman" panose="02020603050405020304" pitchFamily="18" charset="0"/>
              </a:rPr>
              <a:t>方法关键在于</a:t>
            </a:r>
            <a:r>
              <a:rPr lang="zh-CN"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如何得到特征人脸</a:t>
            </a:r>
            <a:r>
              <a:rPr lang="zh-CN" altLang="zh-CN" dirty="0">
                <a:latin typeface="Times New Roman" panose="02020603050405020304" pitchFamily="18" charset="0"/>
                <a:ea typeface="黑体" panose="02010609060101010101" charset="-122"/>
                <a:cs typeface="Times New Roman" panose="02020603050405020304" pitchFamily="18" charset="0"/>
              </a:rPr>
              <a:t>。</a:t>
            </a:r>
            <a:endParaRPr lang="en-US" altLang="zh-CN" dirty="0">
              <a:latin typeface="Times New Roman" panose="02020603050405020304" pitchFamily="18" charset="0"/>
              <a:ea typeface="黑体" panose="02010609060101010101" charset="-122"/>
              <a:cs typeface="Times New Roman" panose="02020603050405020304" pitchFamily="18" charset="0"/>
            </a:endParaRPr>
          </a:p>
          <a:p>
            <a:pPr algn="just">
              <a:lnSpc>
                <a:spcPct val="150000"/>
              </a:lnSpc>
              <a:buSzPct val="100000"/>
              <a:buFont typeface="Wingdings" panose="05000000000000000000" pitchFamily="2" charset="2"/>
              <a:buChar char="Ø"/>
            </a:pPr>
            <a:endParaRPr lang="en-US" altLang="zh-CN" dirty="0">
              <a:latin typeface="Times New Roman" panose="02020603050405020304" pitchFamily="18" charset="0"/>
              <a:ea typeface="黑体" panose="02010609060101010101" charset="-122"/>
              <a:cs typeface="Times New Roman" panose="02020603050405020304" pitchFamily="18" charset="0"/>
            </a:endParaRPr>
          </a:p>
        </p:txBody>
      </p:sp>
      <p:sp>
        <p:nvSpPr>
          <p:cNvPr id="2" name="云形标注 1"/>
          <p:cNvSpPr/>
          <p:nvPr/>
        </p:nvSpPr>
        <p:spPr>
          <a:xfrm>
            <a:off x="5814396" y="1966229"/>
            <a:ext cx="3108377" cy="1689101"/>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dirty="0">
                <a:ea typeface="黑体" panose="02010609060101010101" charset="-122"/>
              </a:rPr>
              <a:t>用（特征）人脸表示人脸，而非用像素点表示人脸</a:t>
            </a:r>
            <a:endParaRPr lang="zh-CN" altLang="en-US" dirty="0">
              <a:ea typeface="黑体" panose="02010609060101010101" charset="-122"/>
            </a:endParaRPr>
          </a:p>
        </p:txBody>
      </p:sp>
      <p:sp>
        <p:nvSpPr>
          <p:cNvPr id="8"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特征人脸方法：动机</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7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523876" y="4333311"/>
                <a:ext cx="8207170" cy="1687806"/>
              </a:xfrm>
              <a:prstGeom prst="rect">
                <a:avLst/>
              </a:prstGeom>
              <a:ln w="19050">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charset="-122"/>
                    <a:ea typeface="微软雅黑 Light" panose="020B0502040204020203"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charset="-122"/>
                    <a:ea typeface="微软雅黑 Light" panose="020B0502040204020203"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charset="-122"/>
                    <a:ea typeface="微软雅黑 Light" panose="020B0502040204020203"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charset="-122"/>
                    <a:ea typeface="微软雅黑 Light" panose="020B0502040204020203"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lgn="just">
                  <a:lnSpc>
                    <a:spcPct val="150000"/>
                  </a:lnSpc>
                  <a:buSzPct val="100000"/>
                  <a:buFont typeface="Wingdings" panose="05000000000000000000" pitchFamily="2" charset="2"/>
                  <a:buChar char="Ø"/>
                </a:pPr>
                <a:r>
                  <a:rPr lang="zh-CN" altLang="en-US" dirty="0">
                    <a:latin typeface="+mn-lt"/>
                    <a:ea typeface="+mn-ea"/>
                    <a:cs typeface="Times New Roman" panose="02020603050405020304" pitchFamily="18" charset="0"/>
                  </a:rPr>
                  <a:t>将每幅人脸图像转换成列向量</a:t>
                </a:r>
                <a:endParaRPr lang="en-US" altLang="zh-CN" dirty="0">
                  <a:latin typeface="+mn-lt"/>
                  <a:ea typeface="+mn-ea"/>
                  <a:cs typeface="Times New Roman" panose="02020603050405020304" pitchFamily="18" charset="0"/>
                </a:endParaRPr>
              </a:p>
              <a:p>
                <a:pPr marL="361950" indent="-361950" algn="just">
                  <a:lnSpc>
                    <a:spcPct val="150000"/>
                  </a:lnSpc>
                  <a:buSzPct val="100000"/>
                  <a:buFont typeface="Wingdings" panose="05000000000000000000" pitchFamily="2" charset="2"/>
                  <a:buChar char="Ø"/>
                </a:pPr>
                <a:r>
                  <a:rPr lang="zh-CN" altLang="en-US" dirty="0">
                    <a:latin typeface="+mn-lt"/>
                    <a:ea typeface="+mn-ea"/>
                    <a:cs typeface="Times New Roman" panose="02020603050405020304" pitchFamily="18" charset="0"/>
                  </a:rPr>
                  <a:t>将一幅</a:t>
                </a:r>
                <a14:m>
                  <m:oMath xmlns:m="http://schemas.openxmlformats.org/officeDocument/2006/math">
                    <m:r>
                      <a:rPr lang="en-US" altLang="zh-CN" i="1">
                        <a:latin typeface="Cambria Math" panose="02040503050406030204" pitchFamily="18" charset="0"/>
                        <a:ea typeface="+mn-ea"/>
                      </a:rPr>
                      <m:t>32</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32</m:t>
                    </m:r>
                  </m:oMath>
                </a14:m>
                <a:r>
                  <a:rPr lang="zh-CN" altLang="en-US" dirty="0">
                    <a:latin typeface="+mn-lt"/>
                    <a:ea typeface="+mn-ea"/>
                    <a:cs typeface="Times New Roman" panose="02020603050405020304" pitchFamily="18" charset="0"/>
                  </a:rPr>
                  <a:t>的人脸图像转成</a:t>
                </a:r>
                <a14:m>
                  <m:oMath xmlns:m="http://schemas.openxmlformats.org/officeDocument/2006/math">
                    <m:r>
                      <a:rPr lang="en-US" altLang="zh-CN" i="1">
                        <a:latin typeface="Cambria Math" panose="02040503050406030204" pitchFamily="18" charset="0"/>
                        <a:ea typeface="+mn-ea"/>
                      </a:rPr>
                      <m:t>1024</m:t>
                    </m:r>
                    <m:r>
                      <a:rPr lang="en-US" altLang="zh-CN" i="1">
                        <a:latin typeface="Cambria Math" panose="02040503050406030204" pitchFamily="18" charset="0"/>
                        <a:ea typeface="+mn-ea"/>
                      </a:rPr>
                      <m:t>×</m:t>
                    </m:r>
                    <m:r>
                      <a:rPr lang="en-US" altLang="zh-CN" i="1">
                        <a:latin typeface="Cambria Math" panose="02040503050406030204" pitchFamily="18" charset="0"/>
                        <a:ea typeface="+mn-ea"/>
                      </a:rPr>
                      <m:t>1</m:t>
                    </m:r>
                  </m:oMath>
                </a14:m>
                <a:r>
                  <a:rPr lang="zh-CN" altLang="en-US" dirty="0">
                    <a:latin typeface="+mn-lt"/>
                    <a:ea typeface="+mn-ea"/>
                    <a:cs typeface="Times New Roman" panose="02020603050405020304" pitchFamily="18" charset="0"/>
                  </a:rPr>
                  <a:t>的列向量</a:t>
                </a:r>
                <a:endParaRPr lang="en-US" altLang="zh-CN" dirty="0">
                  <a:latin typeface="+mn-lt"/>
                  <a:ea typeface="+mn-ea"/>
                  <a:cs typeface="Times New Roman" panose="02020603050405020304" pitchFamily="18" charset="0"/>
                </a:endParaRPr>
              </a:p>
            </p:txBody>
          </p:sp>
        </mc:Choice>
        <mc:Fallback>
          <p:sp>
            <p:nvSpPr>
              <p:cNvPr id="5" name="Rectangle 3"/>
              <p:cNvSpPr txBox="1">
                <a:spLocks noRot="1" noChangeAspect="1" noMove="1" noResize="1" noEditPoints="1" noAdjustHandles="1" noChangeArrowheads="1" noChangeShapeType="1" noTextEdit="1"/>
              </p:cNvSpPr>
              <p:nvPr/>
            </p:nvSpPr>
            <p:spPr>
              <a:xfrm>
                <a:off x="523876" y="4333311"/>
                <a:ext cx="8207170" cy="1687806"/>
              </a:xfrm>
              <a:prstGeom prst="rect">
                <a:avLst/>
              </a:prstGeom>
              <a:blipFill rotWithShape="1">
                <a:blip r:embed="rId1"/>
                <a:stretch>
                  <a:fillRect l="-116" t="-569" r="-111" b="-562"/>
                </a:stretch>
              </a:blipFill>
              <a:ln w="19050">
                <a:solidFill>
                  <a:srgbClr val="C00000"/>
                </a:solidFill>
              </a:ln>
            </p:spPr>
            <p:txBody>
              <a:bodyPr/>
              <a:lstStyle/>
              <a:p>
                <a:r>
                  <a:rPr lang="zh-CN" altLang="en-US">
                    <a:noFill/>
                  </a:rPr>
                  <a:t> </a:t>
                </a:r>
              </a:p>
            </p:txBody>
          </p:sp>
        </mc:Fallback>
      </mc:AlternateContent>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8" y="1358896"/>
            <a:ext cx="2324100" cy="270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3699379" y="2565395"/>
            <a:ext cx="426982" cy="3683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charset="-122"/>
            </a:endParaRPr>
          </a:p>
        </p:txBody>
      </p:sp>
      <mc:AlternateContent xmlns:mc="http://schemas.openxmlformats.org/markup-compatibility/2006">
        <mc:Choice xmlns:a14="http://schemas.microsoft.com/office/drawing/2010/main" Requires="a14">
          <p:sp>
            <p:nvSpPr>
              <p:cNvPr id="3" name="TextBox 2"/>
              <p:cNvSpPr txBox="1"/>
              <p:nvPr/>
            </p:nvSpPr>
            <p:spPr>
              <a:xfrm>
                <a:off x="4092249" y="2185159"/>
                <a:ext cx="3440622" cy="112684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charset="-122"/>
                            </a:rPr>
                          </m:ctrlPr>
                        </m:sSubPr>
                        <m:e>
                          <m:d>
                            <m:dPr>
                              <m:begChr m:val="["/>
                              <m:endChr m:val="]"/>
                              <m:ctrlPr>
                                <a:rPr lang="en-US" altLang="zh-CN" sz="2400" i="1" smtClean="0">
                                  <a:latin typeface="Cambria Math" panose="02040503050406030204" pitchFamily="18" charset="0"/>
                                  <a:ea typeface="黑体" panose="02010609060101010101" charset="-122"/>
                                </a:rPr>
                              </m:ctrlPr>
                            </m:dPr>
                            <m:e>
                              <m:m>
                                <m:mPr>
                                  <m:mcs>
                                    <m:mc>
                                      <m:mcPr>
                                        <m:count m:val="3"/>
                                        <m:mcJc m:val="center"/>
                                      </m:mcPr>
                                    </m:mc>
                                  </m:mcs>
                                  <m:ctrlPr>
                                    <a:rPr lang="en-US" altLang="zh-CN" sz="2400" i="1" smtClean="0">
                                      <a:latin typeface="Cambria Math" panose="02040503050406030204" pitchFamily="18" charset="0"/>
                                      <a:ea typeface="黑体" panose="02010609060101010101" charset="-122"/>
                                    </a:rPr>
                                  </m:ctrlPr>
                                </m:mPr>
                                <m:mr>
                                  <m:e>
                                    <m:r>
                                      <m:rPr>
                                        <m:brk m:alnAt="7"/>
                                      </m:rPr>
                                      <a:rPr lang="en-US" altLang="zh-CN" sz="2400" b="0" i="1" smtClean="0">
                                        <a:latin typeface="Cambria Math" panose="02040503050406030204"/>
                                        <a:ea typeface="黑体" panose="02010609060101010101" charset="-122"/>
                                      </a:rPr>
                                      <m:t>4</m:t>
                                    </m:r>
                                    <m:r>
                                      <a:rPr lang="en-US" altLang="zh-CN" sz="2400" b="0" i="1" smtClean="0">
                                        <a:latin typeface="Cambria Math" panose="02040503050406030204"/>
                                        <a:ea typeface="黑体" panose="02010609060101010101" charset="-122"/>
                                      </a:rPr>
                                      <m:t>5</m:t>
                                    </m:r>
                                  </m:e>
                                  <m:e>
                                    <m:r>
                                      <a:rPr lang="en-US" altLang="zh-CN" sz="2400" i="1" smtClean="0">
                                        <a:latin typeface="Cambria Math" panose="02040503050406030204"/>
                                        <a:ea typeface="黑体" panose="02010609060101010101" charset="-122"/>
                                      </a:rPr>
                                      <m:t>⋯</m:t>
                                    </m:r>
                                  </m:e>
                                  <m:e>
                                    <m:r>
                                      <a:rPr lang="en-US" altLang="zh-CN" sz="2400" b="0" i="1" smtClean="0">
                                        <a:latin typeface="Cambria Math" panose="02040503050406030204"/>
                                        <a:ea typeface="黑体" panose="02010609060101010101" charset="-122"/>
                                      </a:rPr>
                                      <m:t>68</m:t>
                                    </m:r>
                                  </m:e>
                                </m:mr>
                                <m:mr>
                                  <m:e>
                                    <m:r>
                                      <a:rPr lang="en-US" altLang="zh-CN" sz="2400" i="1" smtClean="0">
                                        <a:latin typeface="Cambria Math" panose="02040503050406030204"/>
                                        <a:ea typeface="黑体" panose="02010609060101010101" charset="-122"/>
                                      </a:rPr>
                                      <m:t>⋮</m:t>
                                    </m:r>
                                  </m:e>
                                  <m:e>
                                    <m:r>
                                      <a:rPr lang="en-US" altLang="zh-CN" sz="2400" i="1" smtClean="0">
                                        <a:latin typeface="Cambria Math" panose="02040503050406030204"/>
                                        <a:ea typeface="黑体" panose="02010609060101010101" charset="-122"/>
                                      </a:rPr>
                                      <m:t>⋱</m:t>
                                    </m:r>
                                  </m:e>
                                  <m:e>
                                    <m:r>
                                      <a:rPr lang="en-US" altLang="zh-CN" sz="2400" i="1" smtClean="0">
                                        <a:latin typeface="Cambria Math" panose="02040503050406030204"/>
                                        <a:ea typeface="黑体" panose="02010609060101010101" charset="-122"/>
                                      </a:rPr>
                                      <m:t>⋮</m:t>
                                    </m:r>
                                  </m:e>
                                </m:mr>
                                <m:mr>
                                  <m:e>
                                    <m:r>
                                      <a:rPr lang="en-US" altLang="zh-CN" sz="2400" b="0" i="1" smtClean="0">
                                        <a:latin typeface="Cambria Math" panose="02040503050406030204"/>
                                        <a:ea typeface="黑体" panose="02010609060101010101" charset="-122"/>
                                      </a:rPr>
                                      <m:t>36</m:t>
                                    </m:r>
                                  </m:e>
                                  <m:e>
                                    <m:r>
                                      <a:rPr lang="en-US" altLang="zh-CN" sz="2400" i="1" smtClean="0">
                                        <a:latin typeface="Cambria Math" panose="02040503050406030204"/>
                                        <a:ea typeface="黑体" panose="02010609060101010101" charset="-122"/>
                                      </a:rPr>
                                      <m:t>⋯</m:t>
                                    </m:r>
                                  </m:e>
                                  <m:e>
                                    <m:r>
                                      <a:rPr lang="en-US" altLang="zh-CN" sz="2400" b="0" i="1" smtClean="0">
                                        <a:latin typeface="Cambria Math" panose="02040503050406030204"/>
                                        <a:ea typeface="黑体" panose="02010609060101010101" charset="-122"/>
                                      </a:rPr>
                                      <m:t>86</m:t>
                                    </m:r>
                                  </m:e>
                                </m:mr>
                              </m:m>
                            </m:e>
                          </m:d>
                        </m:e>
                        <m:sub>
                          <m:r>
                            <a:rPr lang="en-US" altLang="zh-CN" sz="2400" b="0" i="1" smtClean="0">
                              <a:latin typeface="Cambria Math" panose="02040503050406030204"/>
                              <a:ea typeface="黑体" panose="02010609060101010101" charset="-122"/>
                            </a:rPr>
                            <m:t>32</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32</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1024</m:t>
                          </m:r>
                        </m:sub>
                      </m:sSub>
                    </m:oMath>
                  </m:oMathPara>
                </a14:m>
                <a:endParaRPr lang="zh-CN" altLang="en-US" sz="2400" dirty="0">
                  <a:ea typeface="黑体" panose="02010609060101010101" charset="-122"/>
                </a:endParaRPr>
              </a:p>
            </p:txBody>
          </p:sp>
        </mc:Choice>
        <mc:Fallback>
          <p:sp>
            <p:nvSpPr>
              <p:cNvPr id="3" name="TextBox 2"/>
              <p:cNvSpPr txBox="1">
                <a:spLocks noRot="1" noChangeAspect="1" noMove="1" noResize="1" noEditPoints="1" noAdjustHandles="1" noChangeArrowheads="1" noChangeShapeType="1" noTextEdit="1"/>
              </p:cNvSpPr>
              <p:nvPr/>
            </p:nvSpPr>
            <p:spPr>
              <a:xfrm>
                <a:off x="4092249" y="2185159"/>
                <a:ext cx="3440622" cy="1126847"/>
              </a:xfrm>
              <a:prstGeom prst="rect">
                <a:avLst/>
              </a:prstGeom>
              <a:blipFill rotWithShape="1">
                <a:blip r:embed="rId3"/>
                <a:stretch>
                  <a:fillRect l="-9" t="-11" r="15" b="43"/>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15" y="2385225"/>
            <a:ext cx="304800"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右箭头 7"/>
          <p:cNvSpPr/>
          <p:nvPr/>
        </p:nvSpPr>
        <p:spPr>
          <a:xfrm>
            <a:off x="6303728" y="2527296"/>
            <a:ext cx="537020" cy="3683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charset="-122"/>
            </a:endParaRPr>
          </a:p>
        </p:txBody>
      </p:sp>
      <mc:AlternateContent xmlns:mc="http://schemas.openxmlformats.org/markup-compatibility/2006">
        <mc:Choice xmlns:a14="http://schemas.microsoft.com/office/drawing/2010/main" Requires="a14">
          <p:sp>
            <p:nvSpPr>
              <p:cNvPr id="6" name="TextBox 5"/>
              <p:cNvSpPr txBox="1"/>
              <p:nvPr/>
            </p:nvSpPr>
            <p:spPr>
              <a:xfrm>
                <a:off x="7303129" y="1358896"/>
                <a:ext cx="1632050" cy="293086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charset="-122"/>
                            </a:rPr>
                          </m:ctrlPr>
                        </m:sSubPr>
                        <m:e>
                          <m:d>
                            <m:dPr>
                              <m:begChr m:val="["/>
                              <m:endChr m:val="]"/>
                              <m:ctrlPr>
                                <a:rPr lang="en-US" altLang="zh-CN" sz="2400" i="1" smtClean="0">
                                  <a:latin typeface="Cambria Math" panose="02040503050406030204" pitchFamily="18" charset="0"/>
                                  <a:ea typeface="黑体" panose="02010609060101010101" charset="-122"/>
                                </a:rPr>
                              </m:ctrlPr>
                            </m:dPr>
                            <m:e>
                              <m:eqArr>
                                <m:eqArrPr>
                                  <m:ctrlPr>
                                    <a:rPr lang="en-US" altLang="zh-CN" sz="2400" i="1" smtClean="0">
                                      <a:latin typeface="Cambria Math" panose="02040503050406030204" pitchFamily="18" charset="0"/>
                                      <a:ea typeface="黑体" panose="02010609060101010101" charset="-122"/>
                                    </a:rPr>
                                  </m:ctrlPr>
                                </m:eqArrPr>
                                <m:e>
                                  <m:r>
                                    <a:rPr lang="en-US" altLang="zh-CN" sz="2400" b="0" i="1" smtClean="0">
                                      <a:latin typeface="Cambria Math" panose="02040503050406030204"/>
                                      <a:ea typeface="黑体" panose="02010609060101010101" charset="-122"/>
                                    </a:rPr>
                                    <m:t>45</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68</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86</m:t>
                                  </m:r>
                                </m:e>
                              </m:eqArr>
                            </m:e>
                          </m:d>
                        </m:e>
                        <m:sub>
                          <m:r>
                            <a:rPr lang="en-US" altLang="zh-CN" sz="2400" b="0" i="1" smtClean="0">
                              <a:latin typeface="Cambria Math" panose="02040503050406030204"/>
                              <a:ea typeface="黑体" panose="02010609060101010101" charset="-122"/>
                            </a:rPr>
                            <m:t>1024</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1</m:t>
                          </m:r>
                        </m:sub>
                      </m:sSub>
                    </m:oMath>
                  </m:oMathPara>
                </a14:m>
                <a:endParaRPr lang="zh-CN" altLang="en-US" sz="2400" dirty="0">
                  <a:ea typeface="黑体" panose="02010609060101010101"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7303129" y="1358896"/>
                <a:ext cx="1632050" cy="2930867"/>
              </a:xfrm>
              <a:prstGeom prst="rect">
                <a:avLst/>
              </a:prstGeom>
              <a:blipFill rotWithShape="1">
                <a:blip r:embed="rId5"/>
                <a:stretch>
                  <a:fillRect l="-39" t="-22" r="6" b="12"/>
                </a:stretch>
              </a:blipFill>
            </p:spPr>
            <p:txBody>
              <a:bodyPr/>
              <a:lstStyle/>
              <a:p>
                <a:r>
                  <a:rPr lang="zh-CN" altLang="en-US">
                    <a:noFill/>
                  </a:rPr>
                  <a:t> </a:t>
                </a:r>
              </a:p>
            </p:txBody>
          </p:sp>
        </mc:Fallback>
      </mc:AlternateContent>
      <p:sp>
        <p:nvSpPr>
          <p:cNvPr id="12"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特征人脸方法：算法描述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animEffect transition="in" filter="wipe(left)">
                                      <p:cBhvr>
                                        <p:cTn id="18" dur="1000"/>
                                        <p:tgtEl>
                                          <p:spTgt spid="717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0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3" grpId="0"/>
      <p:bldP spid="8"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矩形 20"/>
              <p:cNvSpPr/>
              <p:nvPr/>
            </p:nvSpPr>
            <p:spPr>
              <a:xfrm>
                <a:off x="4791073" y="889273"/>
                <a:ext cx="4076699" cy="507831"/>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panose="02040503050406030204"/>
                        <a:ea typeface="黑体" panose="02010609060101010101" charset="-122"/>
                        <a:cs typeface="Times New Roman" panose="02020603050405020304" pitchFamily="18" charset="0"/>
                      </a:rPr>
                      <m:t> </m:t>
                    </m:r>
                    <m:r>
                      <a:rPr lang="en-US" altLang="zh-CN" b="1" smtClean="0">
                        <a:latin typeface="Cambria Math" panose="02040503050406030204"/>
                        <a:ea typeface="黑体" panose="02010609060101010101" charset="-122"/>
                        <a:cs typeface="Times New Roman" panose="02020603050405020304" pitchFamily="18" charset="0"/>
                      </a:rPr>
                      <m:t>𝐘</m:t>
                    </m:r>
                    <m:r>
                      <a:rPr lang="en-US" altLang="zh-CN" b="1" i="1" smtClean="0">
                        <a:latin typeface="Cambria Math" panose="02040503050406030204"/>
                        <a:ea typeface="黑体" panose="02010609060101010101" charset="-122"/>
                        <a:cs typeface="Times New Roman" panose="02020603050405020304" pitchFamily="18" charset="0"/>
                      </a:rPr>
                      <m:t>=</m:t>
                    </m:r>
                    <m:r>
                      <a:rPr lang="en-US" altLang="zh-CN" i="1">
                        <a:latin typeface="Cambria Math" panose="02040503050406030204"/>
                        <a:ea typeface="黑体" panose="02010609060101010101" charset="-122"/>
                        <a:cs typeface="Times New Roman" panose="02020603050405020304" pitchFamily="18" charset="0"/>
                      </a:rPr>
                      <m:t>𝑛</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𝑙</m:t>
                    </m:r>
                    <m:r>
                      <a:rPr lang="en-US" altLang="zh-CN" i="1" dirty="0">
                        <a:latin typeface="Cambria Math" panose="02040503050406030204" pitchFamily="18" charset="0"/>
                      </a:rPr>
                      <m:t> </m:t>
                    </m:r>
                    <m:r>
                      <a:rPr lang="en-US" altLang="zh-CN" b="1" i="1" dirty="0" smtClean="0">
                        <a:latin typeface="Cambria Math" panose="02040503050406030204"/>
                      </a:rPr>
                      <m:t>  </m:t>
                    </m:r>
                    <m:r>
                      <a:rPr lang="en-US" altLang="zh-CN" b="1" i="0" dirty="0" smtClean="0">
                        <a:latin typeface="Cambria Math" panose="02040503050406030204"/>
                      </a:rPr>
                      <m:t>  </m:t>
                    </m:r>
                    <m:r>
                      <a:rPr lang="en-US" altLang="zh-CN" b="1">
                        <a:latin typeface="Cambria Math" panose="02040503050406030204"/>
                      </a:rPr>
                      <m:t>𝐗</m:t>
                    </m:r>
                    <m:r>
                      <a:rPr lang="en-US" altLang="zh-CN" b="1" i="1" smtClean="0">
                        <a:latin typeface="Cambria Math" panose="02040503050406030204"/>
                      </a:rPr>
                      <m:t>=</m:t>
                    </m:r>
                  </m:oMath>
                </a14:m>
                <a:r>
                  <a:rPr lang="en-US" altLang="zh-CN" dirty="0">
                    <a:ea typeface="黑体" panose="02010609060101010101" charset="-122"/>
                    <a:cs typeface="Times New Roman" panose="02020603050405020304" pitchFamily="18" charset="0"/>
                  </a:rPr>
                  <a:t> </a:t>
                </a:r>
                <a14:m>
                  <m:oMath xmlns:m="http://schemas.openxmlformats.org/officeDocument/2006/math">
                    <m:r>
                      <a:rPr lang="en-US" altLang="zh-CN" i="1">
                        <a:latin typeface="Cambria Math" panose="02040503050406030204"/>
                        <a:ea typeface="黑体" panose="02010609060101010101" charset="-122"/>
                        <a:cs typeface="Times New Roman" panose="02020603050405020304" pitchFamily="18" charset="0"/>
                      </a:rPr>
                      <m:t>𝑛</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𝑑</m:t>
                    </m:r>
                    <m:r>
                      <a:rPr lang="en-US" altLang="zh-CN" i="1" dirty="0">
                        <a:latin typeface="Cambria Math" panose="02040503050406030204" pitchFamily="18" charset="0"/>
                      </a:rPr>
                      <m:t> </m:t>
                    </m:r>
                    <m:r>
                      <a:rPr lang="en-US" altLang="zh-CN" b="1" i="1" dirty="0" smtClean="0">
                        <a:latin typeface="Cambria Math" panose="02040503050406030204"/>
                      </a:rPr>
                      <m:t>    </m:t>
                    </m:r>
                    <m:r>
                      <a:rPr lang="en-US" altLang="zh-CN" b="1">
                        <a:latin typeface="Cambria Math" panose="02040503050406030204"/>
                      </a:rPr>
                      <m:t>𝐖</m:t>
                    </m:r>
                    <m:r>
                      <a:rPr lang="en-US" altLang="zh-CN" b="1" i="0" smtClean="0">
                        <a:latin typeface="Cambria Math" panose="02040503050406030204"/>
                      </a:rPr>
                      <m:t>=</m:t>
                    </m:r>
                    <m:r>
                      <a:rPr lang="en-US" altLang="zh-CN" i="1">
                        <a:latin typeface="Cambria Math" panose="02040503050406030204"/>
                        <a:ea typeface="黑体" panose="02010609060101010101" charset="-122"/>
                        <a:cs typeface="Times New Roman" panose="02020603050405020304" pitchFamily="18" charset="0"/>
                      </a:rPr>
                      <m:t>𝑑</m:t>
                    </m:r>
                    <m:r>
                      <a:rPr lang="en-US" altLang="zh-CN" i="1">
                        <a:latin typeface="Cambria Math" panose="02040503050406030204"/>
                        <a:ea typeface="Cambria Math" panose="02040503050406030204"/>
                        <a:cs typeface="Times New Roman" panose="02020603050405020304" pitchFamily="18" charset="0"/>
                      </a:rPr>
                      <m:t>×</m:t>
                    </m:r>
                    <m:r>
                      <a:rPr lang="en-US" altLang="zh-CN" i="1">
                        <a:latin typeface="Cambria Math" panose="02040503050406030204"/>
                        <a:ea typeface="Cambria Math" panose="02040503050406030204"/>
                        <a:cs typeface="Times New Roman" panose="02020603050405020304" pitchFamily="18" charset="0"/>
                      </a:rPr>
                      <m:t>𝑙</m:t>
                    </m:r>
                  </m:oMath>
                </a14:m>
                <a:endParaRPr lang="en-US" altLang="zh-CN" dirty="0">
                  <a:latin typeface="黑体" panose="02010609060101010101" charset="-122"/>
                  <a:ea typeface="黑体" panose="02010609060101010101" charset="-122"/>
                  <a:cs typeface="Times New Roman" panose="02020603050405020304" pitchFamily="18" charset="0"/>
                </a:endParaRPr>
              </a:p>
            </p:txBody>
          </p:sp>
        </mc:Choice>
        <mc:Fallback>
          <p:sp>
            <p:nvSpPr>
              <p:cNvPr id="21" name="矩形 20"/>
              <p:cNvSpPr>
                <a:spLocks noRot="1" noChangeAspect="1" noMove="1" noResize="1" noEditPoints="1" noAdjustHandles="1" noChangeArrowheads="1" noChangeShapeType="1" noTextEdit="1"/>
              </p:cNvSpPr>
              <p:nvPr/>
            </p:nvSpPr>
            <p:spPr>
              <a:xfrm>
                <a:off x="4791073" y="889273"/>
                <a:ext cx="4076699" cy="507831"/>
              </a:xfrm>
              <a:prstGeom prst="rect">
                <a:avLst/>
              </a:prstGeom>
              <a:blipFill rotWithShape="1">
                <a:blip r:embed="rId1"/>
                <a:stretch>
                  <a:fillRect l="-16" t="-54" r="16"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1" y="1450492"/>
                <a:ext cx="8982075" cy="5070812"/>
              </a:xfrm>
              <a:prstGeom prst="rect">
                <a:avLst/>
              </a:prstGeom>
            </p:spPr>
            <p:txBody>
              <a:bodyPr wrap="square">
                <a:spAutoFit/>
              </a:bodyPr>
              <a:lstStyle/>
              <a:p>
                <a:pPr marL="449580" indent="-273050" algn="just">
                  <a:lnSpc>
                    <a:spcPct val="150000"/>
                  </a:lnSpc>
                  <a:buFont typeface="Wingdings" panose="05000000000000000000" pitchFamily="2" charset="2"/>
                  <a:buChar char="Ø"/>
                </a:pPr>
                <a:r>
                  <a:rPr lang="zh-CN" altLang="en-US" sz="2200" dirty="0">
                    <a:latin typeface="Times New Roman" panose="02020603050405020304" pitchFamily="18" charset="0"/>
                    <a:ea typeface="黑体" panose="02010609060101010101" charset="-122"/>
                    <a:cs typeface="Times New Roman" panose="02020603050405020304" pitchFamily="18" charset="0"/>
                  </a:rPr>
                  <a:t>输入：</a:t>
                </a:r>
                <a:r>
                  <a:rPr lang="en-US" altLang="zh-CN" sz="2200" dirty="0">
                    <a:ea typeface="黑体" panose="02010609060101010101" charset="-122"/>
                    <a:cs typeface="Times New Roman" panose="02020603050405020304" pitchFamily="18" charset="0"/>
                  </a:rPr>
                  <a:t> </a:t>
                </a:r>
                <a14:m>
                  <m:oMath xmlns:m="http://schemas.openxmlformats.org/officeDocument/2006/math">
                    <m:r>
                      <a:rPr lang="en-US" altLang="zh-CN" sz="2200" i="1">
                        <a:latin typeface="Cambria Math" panose="02040503050406030204"/>
                        <a:ea typeface="黑体" panose="02010609060101010101" charset="-122"/>
                        <a:cs typeface="Times New Roman" panose="02020603050405020304" pitchFamily="18" charset="0"/>
                      </a:rPr>
                      <m:t>𝑛</m:t>
                    </m:r>
                  </m:oMath>
                </a14:m>
                <a:r>
                  <a:rPr lang="zh-CN" altLang="en-US" sz="2200" dirty="0">
                    <a:latin typeface="黑体" panose="02010609060101010101" charset="-122"/>
                    <a:ea typeface="黑体" panose="02010609060101010101" charset="-122"/>
                    <a:cs typeface="Times New Roman" panose="02020603050405020304" pitchFamily="18" charset="0"/>
                  </a:rPr>
                  <a:t>个</a:t>
                </a:r>
                <a14:m>
                  <m:oMath xmlns:m="http://schemas.openxmlformats.org/officeDocument/2006/math">
                    <m:r>
                      <a:rPr lang="en-US" altLang="zh-CN" sz="2200" b="0" i="1" smtClean="0">
                        <a:latin typeface="Cambria Math" panose="02040503050406030204"/>
                        <a:ea typeface="黑体" panose="02010609060101010101" charset="-122"/>
                        <a:cs typeface="Times New Roman" panose="02020603050405020304" pitchFamily="18" charset="0"/>
                      </a:rPr>
                      <m:t>1024</m:t>
                    </m:r>
                  </m:oMath>
                </a14:m>
                <a:r>
                  <a:rPr lang="zh-CN" altLang="en-US" sz="2200" dirty="0">
                    <a:latin typeface="黑体" panose="02010609060101010101" charset="-122"/>
                    <a:ea typeface="黑体" panose="02010609060101010101" charset="-122"/>
                    <a:cs typeface="Times New Roman" panose="02020603050405020304" pitchFamily="18" charset="0"/>
                  </a:rPr>
                  <a:t>维人脸样本数据所构成的矩阵</a:t>
                </a:r>
                <a14:m>
                  <m:oMath xmlns:m="http://schemas.openxmlformats.org/officeDocument/2006/math">
                    <m:r>
                      <a:rPr lang="en-US" altLang="zh-CN" sz="2200" b="1">
                        <a:latin typeface="Cambria Math" panose="02040503050406030204"/>
                      </a:rPr>
                      <m:t>𝐗</m:t>
                    </m:r>
                  </m:oMath>
                </a14:m>
                <a:r>
                  <a:rPr lang="zh-CN" altLang="en-US" sz="2200" dirty="0">
                    <a:ea typeface="黑体" panose="02010609060101010101" charset="-122"/>
                  </a:rPr>
                  <a:t>，降维后的维数</a:t>
                </a:r>
                <a14:m>
                  <m:oMath xmlns:m="http://schemas.openxmlformats.org/officeDocument/2006/math">
                    <m:r>
                      <a:rPr lang="en-US" altLang="zh-CN" sz="2200" i="1">
                        <a:latin typeface="Cambria Math" panose="02040503050406030204"/>
                        <a:ea typeface="Cambria Math" panose="02040503050406030204"/>
                        <a:cs typeface="Times New Roman" panose="02020603050405020304" pitchFamily="18" charset="0"/>
                      </a:rPr>
                      <m:t>𝑙</m:t>
                    </m:r>
                  </m:oMath>
                </a14:m>
                <a:endParaRPr lang="en-US" altLang="zh-CN" sz="2200" dirty="0">
                  <a:ea typeface="黑体" panose="02010609060101010101" charset="-122"/>
                </a:endParaRPr>
              </a:p>
              <a:p>
                <a:pPr marL="449580" indent="-273050" algn="just">
                  <a:lnSpc>
                    <a:spcPct val="150000"/>
                  </a:lnSpc>
                  <a:buFont typeface="Wingdings" panose="05000000000000000000" pitchFamily="2" charset="2"/>
                  <a:buChar char="Ø"/>
                </a:pPr>
                <a:r>
                  <a:rPr lang="zh-CN" altLang="en-US" sz="2200" dirty="0">
                    <a:latin typeface="Times New Roman" panose="02020603050405020304" pitchFamily="18" charset="0"/>
                    <a:ea typeface="黑体" panose="02010609060101010101" charset="-122"/>
                    <a:cs typeface="Times New Roman" panose="02020603050405020304" pitchFamily="18" charset="0"/>
                  </a:rPr>
                  <a:t>输出：映射矩阵</a:t>
                </a:r>
                <a14:m>
                  <m:oMath xmlns:m="http://schemas.openxmlformats.org/officeDocument/2006/math">
                    <m:r>
                      <a:rPr lang="en-US" altLang="zh-CN" sz="2200" b="1">
                        <a:latin typeface="Cambria Math" panose="02040503050406030204"/>
                      </a:rPr>
                      <m:t>𝐖</m:t>
                    </m:r>
                    <m:r>
                      <a:rPr lang="en-US" altLang="zh-CN" sz="2200" b="1" i="1" smtClean="0">
                        <a:latin typeface="Cambria Math" panose="02040503050406030204"/>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a:rPr>
                          <m:t>𝒘</m:t>
                        </m:r>
                      </m:e>
                      <m:sub>
                        <m:r>
                          <a:rPr lang="en-US" altLang="zh-CN" sz="2200" b="1" i="1" smtClean="0">
                            <a:latin typeface="Cambria Math" panose="02040503050406030204"/>
                          </a:rPr>
                          <m:t>𝟏</m:t>
                        </m:r>
                      </m:sub>
                    </m:sSub>
                    <m:r>
                      <a:rPr lang="en-US" altLang="zh-CN" sz="2200" b="1" i="1" smtClean="0">
                        <a:latin typeface="Cambria Math" panose="02040503050406030204"/>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a:rPr>
                          <m:t>𝒘</m:t>
                        </m:r>
                      </m:e>
                      <m:sub>
                        <m:r>
                          <a:rPr lang="en-US" altLang="zh-CN" sz="2200" b="1" i="1" smtClean="0">
                            <a:latin typeface="Cambria Math" panose="02040503050406030204"/>
                          </a:rPr>
                          <m:t>𝟐</m:t>
                        </m:r>
                      </m:sub>
                    </m:sSub>
                    <m:r>
                      <a:rPr lang="en-US" altLang="zh-CN" sz="2200" b="1" i="1" smtClean="0">
                        <a:latin typeface="Cambria Math" panose="02040503050406030204"/>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a:rPr>
                          <m:t>𝒘</m:t>
                        </m:r>
                      </m:e>
                      <m:sub>
                        <m:r>
                          <a:rPr lang="en-US" altLang="zh-CN" sz="2200" b="1" i="1" smtClean="0">
                            <a:latin typeface="Cambria Math" panose="02040503050406030204"/>
                          </a:rPr>
                          <m:t>𝒍</m:t>
                        </m:r>
                      </m:sub>
                    </m:sSub>
                    <m:r>
                      <a:rPr lang="en-US" altLang="zh-CN" sz="2200" b="1" i="1" smtClean="0">
                        <a:latin typeface="Cambria Math" panose="02040503050406030204"/>
                      </a:rPr>
                      <m:t>}</m:t>
                    </m:r>
                  </m:oMath>
                </a14:m>
                <a:r>
                  <a:rPr lang="en-US" altLang="zh-CN" sz="2200" dirty="0">
                    <a:latin typeface="Times New Roman" panose="02020603050405020304" pitchFamily="18" charset="0"/>
                    <a:ea typeface="黑体" panose="02010609060101010101" charset="-122"/>
                    <a:cs typeface="Times New Roman" panose="02020603050405020304" pitchFamily="18" charset="0"/>
                  </a:rPr>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𝒘</m:t>
                        </m:r>
                      </m:e>
                      <m:sub>
                        <m:r>
                          <a:rPr lang="en-US" altLang="zh-CN" sz="2200" b="1" i="1" smtClean="0">
                            <a:latin typeface="Cambria Math" panose="02040503050406030204"/>
                          </a:rPr>
                          <m:t>𝒋</m:t>
                        </m:r>
                      </m:sub>
                    </m:sSub>
                    <m:r>
                      <a:rPr lang="en-US" altLang="zh-CN" sz="2200" b="1" i="1" smtClean="0">
                        <a:latin typeface="Cambria Math" panose="02040503050406030204"/>
                      </a:rPr>
                      <m:t>(</m:t>
                    </m:r>
                    <m:r>
                      <a:rPr lang="en-US" altLang="zh-CN" sz="2200" b="0" i="0" smtClean="0">
                        <a:latin typeface="Cambria Math" panose="02040503050406030204"/>
                      </a:rPr>
                      <m:t>1</m:t>
                    </m:r>
                    <m:r>
                      <a:rPr lang="en-US" altLang="zh-CN" sz="2200" b="1" i="1" smtClean="0">
                        <a:latin typeface="Cambria Math" panose="02040503050406030204"/>
                        <a:ea typeface="Cambria Math" panose="02040503050406030204"/>
                      </a:rPr>
                      <m:t>≤</m:t>
                    </m:r>
                    <m:r>
                      <m:rPr>
                        <m:sty m:val="p"/>
                      </m:rPr>
                      <a:rPr lang="en-US" altLang="zh-CN" sz="2200" b="0" i="0" smtClean="0">
                        <a:latin typeface="Cambria Math" panose="02040503050406030204"/>
                        <a:ea typeface="Cambria Math" panose="02040503050406030204"/>
                      </a:rPr>
                      <m:t>j</m:t>
                    </m:r>
                    <m:r>
                      <a:rPr lang="en-US" altLang="zh-CN" sz="2200" b="0" i="1" smtClean="0">
                        <a:latin typeface="Cambria Math" panose="02040503050406030204"/>
                        <a:ea typeface="Cambria Math" panose="02040503050406030204"/>
                      </a:rPr>
                      <m:t>≤</m:t>
                    </m:r>
                    <m:r>
                      <a:rPr lang="en-US" altLang="zh-CN" sz="2200" b="0" i="1" smtClean="0">
                        <a:latin typeface="Cambria Math" panose="02040503050406030204"/>
                        <a:ea typeface="Cambria Math" panose="02040503050406030204"/>
                      </a:rPr>
                      <m:t>𝑙</m:t>
                    </m:r>
                    <m:r>
                      <a:rPr lang="en-US" altLang="zh-CN" sz="2200" b="1" i="1" smtClean="0">
                        <a:latin typeface="Cambria Math" panose="02040503050406030204"/>
                      </a:rPr>
                      <m:t>)</m:t>
                    </m:r>
                  </m:oMath>
                </a14:m>
                <a:r>
                  <a:rPr lang="zh-CN" altLang="en-US" sz="2200" dirty="0">
                    <a:latin typeface="Times New Roman" panose="02020603050405020304" pitchFamily="18" charset="0"/>
                    <a:ea typeface="黑体" panose="02010609060101010101" charset="-122"/>
                    <a:cs typeface="Times New Roman" panose="02020603050405020304" pitchFamily="18" charset="0"/>
                  </a:rPr>
                  <a:t>是一个特征人脸</a:t>
                </a:r>
                <a:r>
                  <a:rPr lang="en-US" altLang="zh-CN" sz="2200" dirty="0">
                    <a:latin typeface="Times New Roman" panose="02020603050405020304" pitchFamily="18" charset="0"/>
                    <a:ea typeface="黑体" panose="02010609060101010101" charset="-122"/>
                    <a:cs typeface="Times New Roman" panose="02020603050405020304" pitchFamily="18" charset="0"/>
                  </a:rPr>
                  <a:t>)</a:t>
                </a:r>
                <a:endParaRPr lang="en-US" altLang="zh-CN" sz="2200" dirty="0">
                  <a:latin typeface="Times New Roman" panose="02020603050405020304" pitchFamily="18" charset="0"/>
                  <a:ea typeface="黑体" panose="02010609060101010101" charset="-122"/>
                  <a:cs typeface="Times New Roman" panose="02020603050405020304" pitchFamily="18" charset="0"/>
                </a:endParaRPr>
              </a:p>
              <a:p>
                <a:pPr marL="449580" indent="-273050" algn="just">
                  <a:lnSpc>
                    <a:spcPct val="150000"/>
                  </a:lnSpc>
                  <a:buFont typeface="Wingdings" panose="05000000000000000000" pitchFamily="2" charset="2"/>
                  <a:buChar char="Ø"/>
                </a:pPr>
                <a:r>
                  <a:rPr lang="zh-CN" altLang="en-US" sz="2200" dirty="0">
                    <a:latin typeface="Times New Roman" panose="02020603050405020304" pitchFamily="18" charset="0"/>
                    <a:ea typeface="黑体" panose="02010609060101010101" charset="-122"/>
                    <a:cs typeface="Times New Roman" panose="02020603050405020304" pitchFamily="18" charset="0"/>
                  </a:rPr>
                  <a:t>算法步骤：</a:t>
                </a:r>
                <a:endParaRPr lang="en-US" altLang="zh-CN" sz="2200" dirty="0">
                  <a:latin typeface="Times New Roman" panose="02020603050405020304" pitchFamily="18" charset="0"/>
                  <a:ea typeface="黑体" panose="02010609060101010101" charset="-122"/>
                  <a:cs typeface="Times New Roman" panose="02020603050405020304" pitchFamily="18" charset="0"/>
                </a:endParaRPr>
              </a:p>
              <a:p>
                <a:pPr marL="176530" lvl="1" algn="just">
                  <a:lnSpc>
                    <a:spcPct val="150000"/>
                  </a:lnSpc>
                </a:pPr>
                <a:r>
                  <a:rPr lang="en-US" altLang="zh-CN" sz="2200" dirty="0">
                    <a:latin typeface="Times New Roman" panose="02020603050405020304" pitchFamily="18" charset="0"/>
                    <a:ea typeface="黑体" panose="02010609060101010101" charset="-122"/>
                    <a:cs typeface="Times New Roman" panose="02020603050405020304" pitchFamily="18" charset="0"/>
                  </a:rPr>
                  <a:t>1</a:t>
                </a:r>
                <a:r>
                  <a:rPr lang="zh-CN" altLang="en-US" sz="2200" dirty="0">
                    <a:latin typeface="Times New Roman" panose="02020603050405020304" pitchFamily="18" charset="0"/>
                    <a:ea typeface="黑体" panose="02010609060101010101" charset="-122"/>
                    <a:cs typeface="Times New Roman" panose="02020603050405020304" pitchFamily="18" charset="0"/>
                  </a:rPr>
                  <a:t>：对每个人脸样本数据</a:t>
                </a:r>
                <a14:m>
                  <m:oMath xmlns:m="http://schemas.openxmlformats.org/officeDocument/2006/math">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b="1" i="1">
                            <a:latin typeface="Cambria Math" panose="02040503050406030204"/>
                            <a:ea typeface="黑体" panose="02010609060101010101" charset="-122"/>
                            <a:cs typeface="Times New Roman" panose="02020603050405020304" pitchFamily="18" charset="0"/>
                          </a:rPr>
                          <m:t>𝒙</m:t>
                        </m:r>
                      </m:e>
                      <m:sub>
                        <m:r>
                          <a:rPr lang="en-US" altLang="zh-CN" sz="2200" i="1">
                            <a:latin typeface="Cambria Math" panose="02040503050406030204"/>
                            <a:ea typeface="黑体" panose="02010609060101010101" charset="-122"/>
                            <a:cs typeface="Times New Roman" panose="02020603050405020304" pitchFamily="18" charset="0"/>
                          </a:rPr>
                          <m:t>𝑖</m:t>
                        </m:r>
                      </m:sub>
                    </m:sSub>
                  </m:oMath>
                </a14:m>
                <a:r>
                  <a:rPr lang="zh-CN" altLang="en-US" sz="2200" dirty="0">
                    <a:latin typeface="Times New Roman" panose="02020603050405020304" pitchFamily="18" charset="0"/>
                    <a:ea typeface="黑体" panose="02010609060101010101" charset="-122"/>
                    <a:cs typeface="Times New Roman" panose="02020603050405020304" pitchFamily="18" charset="0"/>
                  </a:rPr>
                  <a:t>进行中心化处理：</a:t>
                </a:r>
                <a14:m>
                  <m:oMath xmlns:m="http://schemas.openxmlformats.org/officeDocument/2006/math">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b="1" i="1">
                            <a:latin typeface="Cambria Math" panose="02040503050406030204"/>
                            <a:ea typeface="黑体" panose="02010609060101010101" charset="-122"/>
                            <a:cs typeface="Times New Roman" panose="02020603050405020304" pitchFamily="18" charset="0"/>
                          </a:rPr>
                          <m:t>𝒙</m:t>
                        </m:r>
                      </m:e>
                      <m:sub>
                        <m:r>
                          <a:rPr lang="en-US" altLang="zh-CN" sz="2200" i="1">
                            <a:latin typeface="Cambria Math" panose="02040503050406030204"/>
                            <a:ea typeface="黑体" panose="02010609060101010101" charset="-122"/>
                            <a:cs typeface="Times New Roman" panose="02020603050405020304" pitchFamily="18" charset="0"/>
                          </a:rPr>
                          <m:t>𝑖</m:t>
                        </m:r>
                      </m:sub>
                    </m:sSub>
                    <m:r>
                      <a:rPr lang="en-US" altLang="zh-CN" sz="2200" b="0" i="1" smtClean="0">
                        <a:latin typeface="Cambria Math" panose="02040503050406030204"/>
                        <a:ea typeface="黑体" panose="02010609060101010101" charset="-122"/>
                        <a:cs typeface="Times New Roman" panose="02020603050405020304" pitchFamily="18" charset="0"/>
                      </a:rPr>
                      <m:t>=</m:t>
                    </m:r>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b="1" i="1">
                            <a:latin typeface="Cambria Math" panose="02040503050406030204"/>
                            <a:ea typeface="黑体" panose="02010609060101010101" charset="-122"/>
                            <a:cs typeface="Times New Roman" panose="02020603050405020304" pitchFamily="18" charset="0"/>
                          </a:rPr>
                          <m:t>𝒙</m:t>
                        </m:r>
                      </m:e>
                      <m:sub>
                        <m:r>
                          <a:rPr lang="en-US" altLang="zh-CN" sz="2200" i="1">
                            <a:latin typeface="Cambria Math" panose="02040503050406030204"/>
                            <a:ea typeface="黑体" panose="02010609060101010101" charset="-122"/>
                            <a:cs typeface="Times New Roman" panose="02020603050405020304" pitchFamily="18" charset="0"/>
                          </a:rPr>
                          <m:t>𝑖</m:t>
                        </m:r>
                      </m:sub>
                    </m:sSub>
                    <m:r>
                      <a:rPr lang="en-US" altLang="zh-CN" sz="2200" b="0" i="1" smtClean="0">
                        <a:latin typeface="Cambria Math" panose="02040503050406030204"/>
                        <a:ea typeface="黑体" panose="02010609060101010101" charset="-122"/>
                        <a:cs typeface="Times New Roman" panose="02020603050405020304" pitchFamily="18" charset="0"/>
                      </a:rPr>
                      <m:t>−</m:t>
                    </m:r>
                    <m:r>
                      <a:rPr lang="zh-CN" altLang="en-US" sz="2200" b="0" i="1" smtClean="0">
                        <a:latin typeface="Cambria Math" panose="02040503050406030204"/>
                        <a:ea typeface="黑体" panose="02010609060101010101" charset="-122"/>
                        <a:cs typeface="Times New Roman" panose="02020603050405020304" pitchFamily="18" charset="0"/>
                      </a:rPr>
                      <m:t>𝜇</m:t>
                    </m:r>
                  </m:oMath>
                </a14:m>
                <a:r>
                  <a:rPr lang="en-US" altLang="zh-CN" sz="2200" dirty="0">
                    <a:latin typeface="Times New Roman" panose="02020603050405020304" pitchFamily="18" charset="0"/>
                    <a:ea typeface="黑体" panose="02010609060101010101" charset="-122"/>
                    <a:cs typeface="Times New Roman" panose="02020603050405020304" pitchFamily="18" charset="0"/>
                  </a:rPr>
                  <a:t>,</a:t>
                </a:r>
                <a14:m>
                  <m:oMath xmlns:m="http://schemas.openxmlformats.org/officeDocument/2006/math">
                    <m:r>
                      <a:rPr lang="en-US" altLang="zh-CN" sz="2200" b="0" i="0" smtClean="0">
                        <a:latin typeface="Cambria Math" panose="02040503050406030204"/>
                        <a:ea typeface="黑体" panose="02010609060101010101" charset="-122"/>
                        <a:cs typeface="Times New Roman" panose="02020603050405020304" pitchFamily="18" charset="0"/>
                      </a:rPr>
                      <m:t>    </m:t>
                    </m:r>
                    <m:r>
                      <a:rPr lang="zh-CN" altLang="en-US" sz="2200" i="1">
                        <a:latin typeface="Cambria Math" panose="02040503050406030204"/>
                        <a:ea typeface="黑体" panose="02010609060101010101" charset="-122"/>
                        <a:cs typeface="Times New Roman" panose="02020603050405020304" pitchFamily="18" charset="0"/>
                      </a:rPr>
                      <m:t>𝜇</m:t>
                    </m:r>
                    <m:r>
                      <a:rPr lang="en-US" altLang="zh-CN" sz="2200" b="0" i="1" smtClean="0">
                        <a:latin typeface="Cambria Math" panose="02040503050406030204"/>
                        <a:ea typeface="黑体" panose="02010609060101010101" charset="-122"/>
                        <a:cs typeface="Times New Roman" panose="02020603050405020304" pitchFamily="18" charset="0"/>
                      </a:rPr>
                      <m:t>=</m:t>
                    </m:r>
                    <m:f>
                      <m:fPr>
                        <m:ctrlPr>
                          <a:rPr lang="en-US" altLang="zh-CN" sz="2200" b="0" i="1" smtClean="0">
                            <a:latin typeface="Cambria Math" panose="02040503050406030204" pitchFamily="18" charset="0"/>
                            <a:ea typeface="黑体" panose="02010609060101010101" charset="-122"/>
                            <a:cs typeface="Times New Roman" panose="02020603050405020304" pitchFamily="18" charset="0"/>
                          </a:rPr>
                        </m:ctrlPr>
                      </m:fPr>
                      <m:num>
                        <m:r>
                          <a:rPr lang="en-US" altLang="zh-CN" sz="2200" b="0" i="1" smtClean="0">
                            <a:latin typeface="Cambria Math" panose="02040503050406030204"/>
                            <a:ea typeface="黑体" panose="02010609060101010101" charset="-122"/>
                            <a:cs typeface="Times New Roman" panose="02020603050405020304" pitchFamily="18" charset="0"/>
                          </a:rPr>
                          <m:t>1</m:t>
                        </m:r>
                      </m:num>
                      <m:den>
                        <m:r>
                          <a:rPr lang="en-US" altLang="zh-CN" sz="2200" b="0" i="1" smtClean="0">
                            <a:latin typeface="Cambria Math" panose="02040503050406030204"/>
                            <a:ea typeface="黑体" panose="02010609060101010101" charset="-122"/>
                            <a:cs typeface="Times New Roman" panose="02020603050405020304" pitchFamily="18" charset="0"/>
                          </a:rPr>
                          <m:t>𝑛</m:t>
                        </m:r>
                      </m:den>
                    </m:f>
                    <m:nary>
                      <m:naryPr>
                        <m:chr m:val="∑"/>
                        <m:ctrlPr>
                          <a:rPr lang="en-US" altLang="zh-CN" sz="2200" b="0" i="1" smtClean="0">
                            <a:latin typeface="Cambria Math" panose="02040503050406030204" pitchFamily="18" charset="0"/>
                            <a:ea typeface="黑体" panose="02010609060101010101" charset="-122"/>
                            <a:cs typeface="Times New Roman" panose="02020603050405020304" pitchFamily="18" charset="0"/>
                          </a:rPr>
                        </m:ctrlPr>
                      </m:naryPr>
                      <m:sub>
                        <m:r>
                          <m:rPr>
                            <m:brk m:alnAt="23"/>
                          </m:rPr>
                          <a:rPr lang="en-US" altLang="zh-CN" sz="2200" b="0" i="1" smtClean="0">
                            <a:latin typeface="Cambria Math" panose="02040503050406030204"/>
                            <a:ea typeface="黑体" panose="02010609060101010101" charset="-122"/>
                            <a:cs typeface="Times New Roman" panose="02020603050405020304" pitchFamily="18" charset="0"/>
                          </a:rPr>
                          <m:t>𝑗</m:t>
                        </m:r>
                        <m:r>
                          <a:rPr lang="en-US" altLang="zh-CN" sz="2200" b="0" i="1" smtClean="0">
                            <a:latin typeface="Cambria Math" panose="02040503050406030204"/>
                            <a:ea typeface="黑体" panose="02010609060101010101" charset="-122"/>
                            <a:cs typeface="Times New Roman" panose="02020603050405020304" pitchFamily="18" charset="0"/>
                          </a:rPr>
                          <m:t>=</m:t>
                        </m:r>
                        <m:r>
                          <a:rPr lang="en-US" altLang="zh-CN" sz="2200" b="0" i="1" smtClean="0">
                            <a:latin typeface="Cambria Math" panose="02040503050406030204"/>
                            <a:ea typeface="黑体" panose="02010609060101010101" charset="-122"/>
                            <a:cs typeface="Times New Roman" panose="02020603050405020304" pitchFamily="18" charset="0"/>
                          </a:rPr>
                          <m:t>1</m:t>
                        </m:r>
                      </m:sub>
                      <m:sup>
                        <m:r>
                          <a:rPr lang="en-US" altLang="zh-CN" sz="2200" b="0" i="1" smtClean="0">
                            <a:latin typeface="Cambria Math" panose="02040503050406030204"/>
                            <a:ea typeface="黑体" panose="02010609060101010101" charset="-122"/>
                            <a:cs typeface="Times New Roman" panose="02020603050405020304" pitchFamily="18" charset="0"/>
                          </a:rPr>
                          <m:t>𝑛</m:t>
                        </m:r>
                      </m:sup>
                      <m:e>
                        <m:sSub>
                          <m:sSubPr>
                            <m:ctrlPr>
                              <a:rPr lang="en-US" altLang="zh-CN" sz="2200" b="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2200" b="0" i="1" smtClean="0">
                                <a:latin typeface="Cambria Math" panose="02040503050406030204"/>
                                <a:ea typeface="黑体" panose="02010609060101010101" charset="-122"/>
                                <a:cs typeface="Times New Roman" panose="02020603050405020304" pitchFamily="18" charset="0"/>
                              </a:rPr>
                              <m:t>𝑥</m:t>
                            </m:r>
                          </m:e>
                          <m:sub>
                            <m:r>
                              <a:rPr lang="en-US" altLang="zh-CN" sz="2200" b="0" i="1" smtClean="0">
                                <a:latin typeface="Cambria Math" panose="02040503050406030204"/>
                                <a:ea typeface="黑体" panose="02010609060101010101" charset="-122"/>
                                <a:cs typeface="Times New Roman" panose="02020603050405020304" pitchFamily="18" charset="0"/>
                              </a:rPr>
                              <m:t>𝑗</m:t>
                            </m:r>
                          </m:sub>
                        </m:sSub>
                      </m:e>
                    </m:nary>
                  </m:oMath>
                </a14:m>
                <a:endParaRPr lang="en-US" altLang="zh-CN" sz="2200" dirty="0">
                  <a:latin typeface="Times New Roman" panose="02020603050405020304" pitchFamily="18" charset="0"/>
                  <a:ea typeface="黑体" panose="02010609060101010101" charset="-122"/>
                  <a:cs typeface="Times New Roman" panose="02020603050405020304" pitchFamily="18" charset="0"/>
                </a:endParaRPr>
              </a:p>
              <a:p>
                <a:pPr marL="176530" lvl="1" algn="just">
                  <a:lnSpc>
                    <a:spcPct val="150000"/>
                  </a:lnSpc>
                </a:pPr>
                <a:r>
                  <a:rPr lang="en-US" altLang="zh-CN" sz="2200" dirty="0">
                    <a:latin typeface="Times New Roman" panose="02020603050405020304" pitchFamily="18" charset="0"/>
                    <a:ea typeface="黑体" panose="02010609060101010101" charset="-122"/>
                    <a:cs typeface="Times New Roman" panose="02020603050405020304" pitchFamily="18" charset="0"/>
                  </a:rPr>
                  <a:t>2: </a:t>
                </a:r>
                <a:r>
                  <a:rPr lang="zh-CN" altLang="en-US" sz="2200" dirty="0">
                    <a:latin typeface="Times New Roman" panose="02020603050405020304" pitchFamily="18" charset="0"/>
                    <a:ea typeface="黑体" panose="02010609060101010101" charset="-122"/>
                    <a:cs typeface="Times New Roman" panose="02020603050405020304" pitchFamily="18" charset="0"/>
                  </a:rPr>
                  <a:t>计算原始人脸样本数据的协方差矩阵：</a:t>
                </a:r>
                <a14:m>
                  <m:oMath xmlns:m="http://schemas.openxmlformats.org/officeDocument/2006/math">
                    <m:r>
                      <a:rPr lang="el-GR" altLang="zh-CN" sz="2200" b="1">
                        <a:latin typeface="Cambria Math" panose="02040503050406030204"/>
                        <a:ea typeface="Cambria Math" panose="02040503050406030204"/>
                        <a:cs typeface="Times New Roman" panose="02020603050405020304" pitchFamily="18" charset="0"/>
                      </a:rPr>
                      <m:t>𝚺</m:t>
                    </m:r>
                    <m:r>
                      <a:rPr lang="en-US" altLang="zh-CN" sz="2200" b="1">
                        <a:latin typeface="Cambria Math" panose="02040503050406030204"/>
                        <a:ea typeface="Cambria Math" panose="02040503050406030204"/>
                        <a:cs typeface="Times New Roman" panose="02020603050405020304" pitchFamily="18" charset="0"/>
                      </a:rPr>
                      <m:t>=</m:t>
                    </m:r>
                    <m:f>
                      <m:fPr>
                        <m:ctrlPr>
                          <a:rPr lang="en-US" altLang="zh-CN" sz="2200" b="1" i="1">
                            <a:latin typeface="Cambria Math" panose="02040503050406030204" pitchFamily="18" charset="0"/>
                            <a:ea typeface="Cambria Math" panose="02040503050406030204"/>
                            <a:cs typeface="Times New Roman" panose="02020603050405020304" pitchFamily="18" charset="0"/>
                          </a:rPr>
                        </m:ctrlPr>
                      </m:fPr>
                      <m:num>
                        <m:r>
                          <a:rPr lang="en-US" altLang="zh-CN" sz="2200" i="1">
                            <a:latin typeface="Cambria Math" panose="02040503050406030204"/>
                            <a:ea typeface="Cambria Math" panose="02040503050406030204"/>
                            <a:cs typeface="Times New Roman" panose="02020603050405020304" pitchFamily="18" charset="0"/>
                          </a:rPr>
                          <m:t>1</m:t>
                        </m:r>
                      </m:num>
                      <m:den>
                        <m:r>
                          <a:rPr lang="en-US" altLang="zh-CN" sz="2200" i="1">
                            <a:latin typeface="Cambria Math" panose="02040503050406030204"/>
                            <a:ea typeface="Cambria Math" panose="02040503050406030204"/>
                            <a:cs typeface="Times New Roman" panose="02020603050405020304" pitchFamily="18" charset="0"/>
                          </a:rPr>
                          <m:t>𝑛</m:t>
                        </m:r>
                        <m:r>
                          <a:rPr lang="en-US" altLang="zh-CN" sz="2200" i="1">
                            <a:latin typeface="Cambria Math" panose="02040503050406030204"/>
                            <a:ea typeface="Cambria Math" panose="02040503050406030204"/>
                            <a:cs typeface="Times New Roman" panose="02020603050405020304" pitchFamily="18" charset="0"/>
                          </a:rPr>
                          <m:t>−</m:t>
                        </m:r>
                        <m:r>
                          <a:rPr lang="en-US" altLang="zh-CN" sz="2200" i="1">
                            <a:latin typeface="Cambria Math" panose="02040503050406030204"/>
                            <a:ea typeface="Cambria Math" panose="02040503050406030204"/>
                            <a:cs typeface="Times New Roman" panose="02020603050405020304" pitchFamily="18" charset="0"/>
                          </a:rPr>
                          <m:t>1</m:t>
                        </m:r>
                      </m:den>
                    </m:f>
                    <m:sSup>
                      <m:sSupPr>
                        <m:ctrlPr>
                          <a:rPr lang="en-US" altLang="zh-CN" sz="2200" b="1" i="1">
                            <a:latin typeface="Cambria Math" panose="02040503050406030204" pitchFamily="18" charset="0"/>
                            <a:ea typeface="Cambria Math" panose="02040503050406030204"/>
                            <a:cs typeface="Times New Roman" panose="02020603050405020304" pitchFamily="18" charset="0"/>
                          </a:rPr>
                        </m:ctrlPr>
                      </m:sSupPr>
                      <m:e>
                        <m:r>
                          <a:rPr lang="en-US" altLang="zh-CN" sz="2200" b="1">
                            <a:latin typeface="Cambria Math" panose="02040503050406030204"/>
                            <a:ea typeface="Cambria Math" panose="02040503050406030204"/>
                            <a:cs typeface="Times New Roman" panose="02020603050405020304" pitchFamily="18" charset="0"/>
                          </a:rPr>
                          <m:t>𝐗</m:t>
                        </m:r>
                      </m:e>
                      <m:sup>
                        <m:r>
                          <a:rPr lang="en-US" altLang="zh-CN" sz="2200" b="1">
                            <a:latin typeface="Cambria Math" panose="02040503050406030204"/>
                            <a:ea typeface="Cambria Math" panose="02040503050406030204"/>
                            <a:cs typeface="Times New Roman" panose="02020603050405020304" pitchFamily="18" charset="0"/>
                          </a:rPr>
                          <m:t>𝐓</m:t>
                        </m:r>
                      </m:sup>
                    </m:sSup>
                    <m:r>
                      <a:rPr lang="en-US" altLang="zh-CN" sz="2200" b="1" i="1">
                        <a:latin typeface="Cambria Math" panose="02040503050406030204"/>
                        <a:ea typeface="Cambria Math" panose="02040503050406030204"/>
                        <a:cs typeface="Times New Roman" panose="02020603050405020304" pitchFamily="18" charset="0"/>
                      </a:rPr>
                      <m:t>𝑿</m:t>
                    </m:r>
                  </m:oMath>
                </a14:m>
                <a:endParaRPr lang="en-US" altLang="zh-CN" sz="2200" b="1" dirty="0">
                  <a:latin typeface="Times New Roman" panose="02020603050405020304" pitchFamily="18" charset="0"/>
                  <a:ea typeface="黑体" panose="02010609060101010101" charset="-122"/>
                  <a:cs typeface="Times New Roman" panose="02020603050405020304" pitchFamily="18" charset="0"/>
                </a:endParaRPr>
              </a:p>
              <a:p>
                <a:pPr marL="176530" lvl="1" algn="just">
                  <a:lnSpc>
                    <a:spcPct val="150000"/>
                  </a:lnSpc>
                </a:pPr>
                <a:r>
                  <a:rPr lang="en-US" altLang="zh-CN" sz="2200" dirty="0">
                    <a:latin typeface="Times New Roman" panose="02020603050405020304" pitchFamily="18" charset="0"/>
                    <a:ea typeface="黑体" panose="02010609060101010101" charset="-122"/>
                    <a:cs typeface="Times New Roman" panose="02020603050405020304" pitchFamily="18" charset="0"/>
                  </a:rPr>
                  <a:t>3: </a:t>
                </a:r>
                <a:r>
                  <a:rPr lang="zh-CN" altLang="en-US" sz="2200" dirty="0">
                    <a:latin typeface="Times New Roman" panose="02020603050405020304" pitchFamily="18" charset="0"/>
                    <a:ea typeface="黑体" panose="02010609060101010101" charset="-122"/>
                    <a:cs typeface="Times New Roman" panose="02020603050405020304" pitchFamily="18" charset="0"/>
                  </a:rPr>
                  <a:t>对协方差矩阵</a:t>
                </a:r>
                <a14:m>
                  <m:oMath xmlns:m="http://schemas.openxmlformats.org/officeDocument/2006/math">
                    <m:r>
                      <a:rPr lang="el-GR" altLang="zh-CN" sz="2200" b="1">
                        <a:latin typeface="Cambria Math" panose="02040503050406030204"/>
                        <a:ea typeface="Cambria Math" panose="02040503050406030204"/>
                        <a:cs typeface="Times New Roman" panose="02020603050405020304" pitchFamily="18" charset="0"/>
                      </a:rPr>
                      <m:t>𝚺</m:t>
                    </m:r>
                  </m:oMath>
                </a14:m>
                <a:r>
                  <a:rPr lang="zh-CN" altLang="en-US" sz="2200" dirty="0">
                    <a:latin typeface="Times New Roman" panose="02020603050405020304" pitchFamily="18" charset="0"/>
                    <a:ea typeface="黑体" panose="02010609060101010101" charset="-122"/>
                    <a:cs typeface="Times New Roman" panose="02020603050405020304" pitchFamily="18" charset="0"/>
                  </a:rPr>
                  <a:t>进行特征值分解，对所得特征根从大到小排序</a:t>
                </a:r>
                <a:endParaRPr lang="en-US" altLang="zh-CN" sz="2200" i="1" dirty="0">
                  <a:latin typeface="Cambria Math" panose="02040503050406030204" pitchFamily="18" charset="0"/>
                  <a:ea typeface="黑体" panose="02010609060101010101" charset="-122"/>
                  <a:cs typeface="Times New Roman" panose="02020603050405020304" pitchFamily="18" charset="0"/>
                </a:endParaRPr>
              </a:p>
              <a:p>
                <a:pPr marL="176530" lvl="1" algn="just">
                  <a:lnSpc>
                    <a:spcPct val="150000"/>
                  </a:lnSpc>
                </a:pPr>
                <a14:m>
                  <m:oMath xmlns:m="http://schemas.openxmlformats.org/officeDocument/2006/math">
                    <m:r>
                      <a:rPr lang="en-US" altLang="zh-CN" sz="2200" b="0" i="1" smtClean="0">
                        <a:latin typeface="Cambria Math" panose="02040503050406030204" pitchFamily="18" charset="0"/>
                        <a:ea typeface="黑体" panose="02010609060101010101" charset="-122"/>
                        <a:cs typeface="Times New Roman" panose="02020603050405020304" pitchFamily="18" charset="0"/>
                      </a:rPr>
                      <m:t>       </m:t>
                    </m:r>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zh-CN" altLang="en-US" sz="2200" i="1">
                            <a:latin typeface="Cambria Math" panose="02040503050406030204"/>
                            <a:ea typeface="黑体" panose="02010609060101010101" charset="-122"/>
                            <a:cs typeface="Times New Roman" panose="02020603050405020304" pitchFamily="18" charset="0"/>
                          </a:rPr>
                          <m:t>𝜆</m:t>
                        </m:r>
                      </m:e>
                      <m:sub>
                        <m:r>
                          <a:rPr lang="en-US" altLang="zh-CN" sz="2200" b="0" i="1" smtClean="0">
                            <a:latin typeface="Cambria Math" panose="02040503050406030204"/>
                            <a:ea typeface="黑体" panose="02010609060101010101" charset="-122"/>
                            <a:cs typeface="Times New Roman" panose="02020603050405020304" pitchFamily="18" charset="0"/>
                          </a:rPr>
                          <m:t>1</m:t>
                        </m:r>
                      </m:sub>
                    </m:sSub>
                    <m:r>
                      <a:rPr lang="en-US" altLang="zh-CN" sz="2200" i="1" smtClean="0">
                        <a:latin typeface="Cambria Math" panose="02040503050406030204"/>
                        <a:ea typeface="Cambria Math" panose="02040503050406030204"/>
                        <a:cs typeface="Times New Roman" panose="02020603050405020304" pitchFamily="18" charset="0"/>
                      </a:rPr>
                      <m:t>≥</m:t>
                    </m:r>
                  </m:oMath>
                </a14:m>
                <a:r>
                  <a:rPr lang="en-US" altLang="zh-CN" sz="2200" dirty="0">
                    <a:latin typeface="Times New Roman" panose="02020603050405020304" pitchFamily="18" charset="0"/>
                    <a:ea typeface="黑体" panose="02010609060101010101" charset="-122"/>
                    <a:cs typeface="Times New Roman" panose="02020603050405020304" pitchFamily="18" charset="0"/>
                  </a:rPr>
                  <a:t> </a:t>
                </a:r>
                <a14:m>
                  <m:oMath xmlns:m="http://schemas.openxmlformats.org/officeDocument/2006/math">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zh-CN" altLang="en-US" sz="2200" i="1">
                            <a:latin typeface="Cambria Math" panose="02040503050406030204"/>
                            <a:ea typeface="黑体" panose="02010609060101010101" charset="-122"/>
                            <a:cs typeface="Times New Roman" panose="02020603050405020304" pitchFamily="18" charset="0"/>
                          </a:rPr>
                          <m:t>𝜆</m:t>
                        </m:r>
                      </m:e>
                      <m:sub>
                        <m:r>
                          <a:rPr lang="en-US" altLang="zh-CN" sz="2200" b="0" i="1" smtClean="0">
                            <a:latin typeface="Cambria Math" panose="02040503050406030204"/>
                            <a:ea typeface="黑体" panose="02010609060101010101" charset="-122"/>
                            <a:cs typeface="Times New Roman" panose="02020603050405020304" pitchFamily="18" charset="0"/>
                          </a:rPr>
                          <m:t>2</m:t>
                        </m:r>
                      </m:sub>
                    </m:sSub>
                    <m:r>
                      <a:rPr lang="en-US" altLang="zh-CN" sz="2200" i="1" smtClean="0">
                        <a:latin typeface="Cambria Math" panose="02040503050406030204"/>
                        <a:ea typeface="Cambria Math" panose="02040503050406030204"/>
                        <a:cs typeface="Times New Roman" panose="02020603050405020304" pitchFamily="18" charset="0"/>
                      </a:rPr>
                      <m:t>≥</m:t>
                    </m:r>
                    <m:r>
                      <a:rPr lang="en-US" altLang="zh-CN" sz="2200" b="0" i="1" smtClean="0">
                        <a:latin typeface="Cambria Math" panose="02040503050406030204"/>
                        <a:ea typeface="Cambria Math" panose="02040503050406030204"/>
                        <a:cs typeface="Times New Roman" panose="02020603050405020304" pitchFamily="18" charset="0"/>
                      </a:rPr>
                      <m:t>…≥</m:t>
                    </m:r>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zh-CN" altLang="en-US" sz="2200" i="1">
                            <a:latin typeface="Cambria Math" panose="02040503050406030204"/>
                            <a:ea typeface="黑体" panose="02010609060101010101" charset="-122"/>
                            <a:cs typeface="Times New Roman" panose="02020603050405020304" pitchFamily="18" charset="0"/>
                          </a:rPr>
                          <m:t>𝜆</m:t>
                        </m:r>
                      </m:e>
                      <m:sub>
                        <m:r>
                          <a:rPr lang="en-US" altLang="zh-CN" sz="2200" b="0" i="1" smtClean="0">
                            <a:latin typeface="Cambria Math" panose="02040503050406030204"/>
                            <a:ea typeface="黑体" panose="02010609060101010101" charset="-122"/>
                            <a:cs typeface="Times New Roman" panose="02020603050405020304" pitchFamily="18" charset="0"/>
                          </a:rPr>
                          <m:t>𝑑</m:t>
                        </m:r>
                      </m:sub>
                    </m:sSub>
                  </m:oMath>
                </a14:m>
                <a:endParaRPr lang="en-US" altLang="zh-CN" sz="2200" dirty="0">
                  <a:latin typeface="Times New Roman" panose="02020603050405020304" pitchFamily="18" charset="0"/>
                  <a:ea typeface="黑体" panose="02010609060101010101" charset="-122"/>
                  <a:cs typeface="Times New Roman" panose="02020603050405020304" pitchFamily="18" charset="0"/>
                </a:endParaRPr>
              </a:p>
              <a:p>
                <a:pPr marL="176530" lvl="1" algn="just">
                  <a:lnSpc>
                    <a:spcPct val="150000"/>
                  </a:lnSpc>
                </a:pPr>
                <a:r>
                  <a:rPr lang="en-US" altLang="zh-CN" sz="2200" dirty="0">
                    <a:latin typeface="Times New Roman" panose="02020603050405020304" pitchFamily="18" charset="0"/>
                    <a:ea typeface="黑体" panose="02010609060101010101" charset="-122"/>
                    <a:cs typeface="Times New Roman" panose="02020603050405020304" pitchFamily="18" charset="0"/>
                  </a:rPr>
                  <a:t>4: </a:t>
                </a:r>
                <a:r>
                  <a:rPr lang="zh-CN" altLang="en-US" sz="2200" dirty="0">
                    <a:latin typeface="Times New Roman" panose="02020603050405020304" pitchFamily="18" charset="0"/>
                    <a:ea typeface="黑体" panose="02010609060101010101" charset="-122"/>
                    <a:cs typeface="Times New Roman" panose="02020603050405020304" pitchFamily="18" charset="0"/>
                  </a:rPr>
                  <a:t>取前</a:t>
                </a:r>
                <a14:m>
                  <m:oMath xmlns:m="http://schemas.openxmlformats.org/officeDocument/2006/math">
                    <m:r>
                      <a:rPr lang="en-US" altLang="zh-CN" sz="2200" i="1">
                        <a:latin typeface="Cambria Math" panose="02040503050406030204"/>
                        <a:ea typeface="Cambria Math" panose="02040503050406030204"/>
                        <a:cs typeface="Times New Roman" panose="02020603050405020304" pitchFamily="18" charset="0"/>
                      </a:rPr>
                      <m:t>𝑙</m:t>
                    </m:r>
                  </m:oMath>
                </a14:m>
                <a:r>
                  <a:rPr lang="zh-CN" altLang="en-US" sz="2200" dirty="0">
                    <a:latin typeface="Times New Roman" panose="02020603050405020304" pitchFamily="18" charset="0"/>
                    <a:ea typeface="黑体" panose="02010609060101010101" charset="-122"/>
                    <a:cs typeface="Times New Roman" panose="02020603050405020304" pitchFamily="18" charset="0"/>
                  </a:rPr>
                  <a:t>个最大特征根所对应特征向量</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𝒘</m:t>
                        </m:r>
                      </m:e>
                      <m:sub>
                        <m:r>
                          <a:rPr lang="en-US" altLang="zh-CN" sz="2200" b="1" i="1">
                            <a:latin typeface="Cambria Math" panose="02040503050406030204"/>
                          </a:rPr>
                          <m:t>𝟏</m:t>
                        </m:r>
                      </m:sub>
                    </m:sSub>
                    <m:r>
                      <a:rPr lang="en-US" altLang="zh-CN" sz="2200" b="1" i="1">
                        <a:latin typeface="Cambria Math" panose="02040503050406030204"/>
                      </a:rPr>
                      <m:t>,</m:t>
                    </m:r>
                    <m:sSub>
                      <m:sSubPr>
                        <m:ctrlPr>
                          <a:rPr lang="en-US" altLang="zh-CN" sz="2200" b="1" i="1">
                            <a:latin typeface="Cambria Math" panose="02040503050406030204" pitchFamily="18" charset="0"/>
                          </a:rPr>
                        </m:ctrlPr>
                      </m:sSubPr>
                      <m:e>
                        <m:r>
                          <a:rPr lang="en-US" altLang="zh-CN" sz="2200" b="1" i="1">
                            <a:latin typeface="Cambria Math" panose="02040503050406030204"/>
                          </a:rPr>
                          <m:t>𝒘</m:t>
                        </m:r>
                      </m:e>
                      <m:sub>
                        <m:r>
                          <a:rPr lang="en-US" altLang="zh-CN" sz="2200" b="1" i="1">
                            <a:latin typeface="Cambria Math" panose="02040503050406030204"/>
                          </a:rPr>
                          <m:t>𝟐</m:t>
                        </m:r>
                      </m:sub>
                    </m:sSub>
                    <m:r>
                      <a:rPr lang="en-US" altLang="zh-CN" sz="2200" b="1" i="1">
                        <a:latin typeface="Cambria Math" panose="02040503050406030204"/>
                      </a:rPr>
                      <m:t>,…,</m:t>
                    </m:r>
                    <m:sSub>
                      <m:sSubPr>
                        <m:ctrlPr>
                          <a:rPr lang="en-US" altLang="zh-CN" sz="2200" b="1" i="1">
                            <a:latin typeface="Cambria Math" panose="02040503050406030204" pitchFamily="18" charset="0"/>
                          </a:rPr>
                        </m:ctrlPr>
                      </m:sSubPr>
                      <m:e>
                        <m:r>
                          <a:rPr lang="en-US" altLang="zh-CN" sz="2200" b="1" i="1">
                            <a:latin typeface="Cambria Math" panose="02040503050406030204"/>
                          </a:rPr>
                          <m:t>𝒘</m:t>
                        </m:r>
                      </m:e>
                      <m:sub>
                        <m:r>
                          <a:rPr lang="en-US" altLang="zh-CN" sz="2200" b="1" i="1">
                            <a:latin typeface="Cambria Math" panose="02040503050406030204"/>
                          </a:rPr>
                          <m:t>𝒍</m:t>
                        </m:r>
                      </m:sub>
                    </m:sSub>
                  </m:oMath>
                </a14:m>
                <a:r>
                  <a:rPr lang="zh-CN" altLang="en-US" sz="2200" dirty="0">
                    <a:latin typeface="Times New Roman" panose="02020603050405020304" pitchFamily="18" charset="0"/>
                    <a:ea typeface="黑体" panose="02010609060101010101" charset="-122"/>
                    <a:cs typeface="Times New Roman" panose="02020603050405020304" pitchFamily="18" charset="0"/>
                  </a:rPr>
                  <a:t>组成映射矩阵</a:t>
                </a:r>
                <a14:m>
                  <m:oMath xmlns:m="http://schemas.openxmlformats.org/officeDocument/2006/math">
                    <m:r>
                      <a:rPr lang="en-US" altLang="zh-CN" sz="2200" b="1">
                        <a:latin typeface="Cambria Math" panose="02040503050406030204"/>
                      </a:rPr>
                      <m:t>𝐖</m:t>
                    </m:r>
                  </m:oMath>
                </a14:m>
                <a:endParaRPr lang="en-US" altLang="zh-CN" sz="2200" dirty="0">
                  <a:latin typeface="Times New Roman" panose="02020603050405020304" pitchFamily="18" charset="0"/>
                  <a:ea typeface="黑体" panose="02010609060101010101" charset="-122"/>
                  <a:cs typeface="Times New Roman" panose="02020603050405020304" pitchFamily="18" charset="0"/>
                </a:endParaRPr>
              </a:p>
              <a:p>
                <a:pPr marL="176530" lvl="1" algn="just">
                  <a:lnSpc>
                    <a:spcPct val="150000"/>
                  </a:lnSpc>
                </a:pPr>
                <a:r>
                  <a:rPr lang="en-US" altLang="zh-CN" sz="2200" dirty="0">
                    <a:latin typeface="Times New Roman" panose="02020603050405020304" pitchFamily="18" charset="0"/>
                    <a:ea typeface="黑体" panose="02010609060101010101" charset="-122"/>
                    <a:cs typeface="Times New Roman" panose="02020603050405020304" pitchFamily="18" charset="0"/>
                  </a:rPr>
                  <a:t>5</a:t>
                </a:r>
                <a:r>
                  <a:rPr lang="zh-CN" altLang="en-US" sz="2200" dirty="0">
                    <a:latin typeface="Times New Roman" panose="02020603050405020304" pitchFamily="18" charset="0"/>
                    <a:ea typeface="黑体" panose="02010609060101010101" charset="-122"/>
                    <a:cs typeface="Times New Roman" panose="02020603050405020304" pitchFamily="18" charset="0"/>
                  </a:rPr>
                  <a:t>：将每个人脸</a:t>
                </a:r>
                <a14:m>
                  <m:oMath xmlns:m="http://schemas.openxmlformats.org/officeDocument/2006/math">
                    <m:r>
                      <a:rPr lang="zh-CN" altLang="en-US" sz="2200" i="1" smtClean="0">
                        <a:latin typeface="Cambria Math" panose="02040503050406030204"/>
                        <a:ea typeface="黑体" panose="02010609060101010101" charset="-122"/>
                        <a:cs typeface="Times New Roman" panose="02020603050405020304" pitchFamily="18" charset="0"/>
                      </a:rPr>
                      <m:t>图像</m:t>
                    </m:r>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b="1" i="1">
                            <a:latin typeface="Cambria Math" panose="02040503050406030204"/>
                            <a:ea typeface="黑体" panose="02010609060101010101" charset="-122"/>
                            <a:cs typeface="Times New Roman" panose="02020603050405020304" pitchFamily="18" charset="0"/>
                          </a:rPr>
                          <m:t>𝒙</m:t>
                        </m:r>
                      </m:e>
                      <m:sub>
                        <m:r>
                          <a:rPr lang="en-US" altLang="zh-CN" sz="2200" i="1">
                            <a:latin typeface="Cambria Math" panose="02040503050406030204"/>
                            <a:ea typeface="黑体" panose="02010609060101010101" charset="-122"/>
                            <a:cs typeface="Times New Roman" panose="02020603050405020304" pitchFamily="18" charset="0"/>
                          </a:rPr>
                          <m:t>𝑖</m:t>
                        </m:r>
                      </m:sub>
                    </m:sSub>
                  </m:oMath>
                </a14:m>
                <a:r>
                  <a:rPr lang="zh-CN" altLang="en-US" sz="2200" dirty="0">
                    <a:latin typeface="Times New Roman" panose="02020603050405020304" pitchFamily="18" charset="0"/>
                    <a:ea typeface="黑体" panose="02010609060101010101" charset="-122"/>
                    <a:cs typeface="Times New Roman" panose="02020603050405020304" pitchFamily="18" charset="0"/>
                  </a:rPr>
                  <a:t>按照如下方法降维：</a:t>
                </a:r>
                <a14:m>
                  <m:oMath xmlns:m="http://schemas.openxmlformats.org/officeDocument/2006/math">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d>
                          <m:dPr>
                            <m:ctrlPr>
                              <a:rPr lang="en-US" altLang="zh-CN" sz="2200" i="1">
                                <a:latin typeface="Cambria Math" panose="02040503050406030204" pitchFamily="18" charset="0"/>
                                <a:ea typeface="黑体" panose="02010609060101010101" charset="-122"/>
                                <a:cs typeface="Times New Roman" panose="02020603050405020304" pitchFamily="18" charset="0"/>
                              </a:rPr>
                            </m:ctrlPr>
                          </m:dPr>
                          <m:e>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b="1" i="1">
                                    <a:latin typeface="Cambria Math" panose="02040503050406030204"/>
                                    <a:ea typeface="黑体" panose="02010609060101010101" charset="-122"/>
                                    <a:cs typeface="Times New Roman" panose="02020603050405020304" pitchFamily="18" charset="0"/>
                                  </a:rPr>
                                  <m:t>𝒙</m:t>
                                </m:r>
                              </m:e>
                              <m:sub>
                                <m:r>
                                  <a:rPr lang="en-US" altLang="zh-CN" sz="2200" i="1">
                                    <a:latin typeface="Cambria Math" panose="02040503050406030204"/>
                                    <a:ea typeface="黑体" panose="02010609060101010101" charset="-122"/>
                                    <a:cs typeface="Times New Roman" panose="02020603050405020304" pitchFamily="18" charset="0"/>
                                  </a:rPr>
                                  <m:t>𝑖</m:t>
                                </m:r>
                              </m:sub>
                            </m:sSub>
                          </m:e>
                        </m:d>
                      </m:e>
                      <m:sub>
                        <m:r>
                          <a:rPr lang="en-US" altLang="zh-CN" sz="2200" i="1">
                            <a:latin typeface="Cambria Math" panose="02040503050406030204"/>
                            <a:ea typeface="黑体" panose="02010609060101010101" charset="-122"/>
                            <a:cs typeface="Times New Roman" panose="02020603050405020304" pitchFamily="18" charset="0"/>
                          </a:rPr>
                          <m:t>1</m:t>
                        </m:r>
                        <m:r>
                          <a:rPr lang="en-US" altLang="zh-CN" sz="2200" i="1">
                            <a:latin typeface="Cambria Math" panose="02040503050406030204"/>
                            <a:ea typeface="Cambria Math" panose="02040503050406030204"/>
                            <a:cs typeface="Times New Roman" panose="02020603050405020304" pitchFamily="18" charset="0"/>
                          </a:rPr>
                          <m:t>×</m:t>
                        </m:r>
                        <m:r>
                          <a:rPr lang="en-US" altLang="zh-CN" sz="2200" i="1">
                            <a:latin typeface="Cambria Math" panose="02040503050406030204"/>
                            <a:ea typeface="Cambria Math" panose="02040503050406030204"/>
                            <a:cs typeface="Times New Roman" panose="02020603050405020304" pitchFamily="18" charset="0"/>
                          </a:rPr>
                          <m:t>𝑑</m:t>
                        </m:r>
                      </m:sub>
                    </m:sSub>
                    <m:sSub>
                      <m:sSubPr>
                        <m:ctrlPr>
                          <a:rPr lang="en-US" altLang="zh-CN" sz="2200" i="1">
                            <a:latin typeface="Cambria Math" panose="02040503050406030204" pitchFamily="18" charset="0"/>
                            <a:ea typeface="黑体" panose="02010609060101010101" charset="-122"/>
                            <a:cs typeface="Times New Roman" panose="02020603050405020304" pitchFamily="18" charset="0"/>
                          </a:rPr>
                        </m:ctrlPr>
                      </m:sSubPr>
                      <m:e>
                        <m:r>
                          <a:rPr lang="en-US" altLang="zh-CN" sz="2200" i="1">
                            <a:latin typeface="Cambria Math" panose="02040503050406030204"/>
                            <a:ea typeface="黑体" panose="02010609060101010101" charset="-122"/>
                            <a:cs typeface="Times New Roman" panose="02020603050405020304" pitchFamily="18" charset="0"/>
                          </a:rPr>
                          <m:t>(</m:t>
                        </m:r>
                        <m:r>
                          <a:rPr lang="en-US" altLang="zh-CN" sz="2200" b="1">
                            <a:latin typeface="Cambria Math" panose="02040503050406030204"/>
                            <a:ea typeface="黑体" panose="02010609060101010101" charset="-122"/>
                            <a:cs typeface="Times New Roman" panose="02020603050405020304" pitchFamily="18" charset="0"/>
                          </a:rPr>
                          <m:t>𝐖</m:t>
                        </m:r>
                        <m:r>
                          <a:rPr lang="en-US" altLang="zh-CN" sz="2200" i="1">
                            <a:latin typeface="Cambria Math" panose="02040503050406030204"/>
                            <a:ea typeface="黑体" panose="02010609060101010101" charset="-122"/>
                            <a:cs typeface="Times New Roman" panose="02020603050405020304" pitchFamily="18" charset="0"/>
                          </a:rPr>
                          <m:t>)</m:t>
                        </m:r>
                      </m:e>
                      <m:sub>
                        <m:r>
                          <a:rPr lang="en-US" altLang="zh-CN" sz="2200" i="1">
                            <a:latin typeface="Cambria Math" panose="02040503050406030204"/>
                            <a:ea typeface="黑体" panose="02010609060101010101" charset="-122"/>
                            <a:cs typeface="Times New Roman" panose="02020603050405020304" pitchFamily="18" charset="0"/>
                          </a:rPr>
                          <m:t>𝑑</m:t>
                        </m:r>
                        <m:r>
                          <a:rPr lang="en-US" altLang="zh-CN" sz="2200" i="1">
                            <a:latin typeface="Cambria Math" panose="02040503050406030204"/>
                            <a:ea typeface="Cambria Math" panose="02040503050406030204"/>
                            <a:cs typeface="Times New Roman" panose="02020603050405020304" pitchFamily="18" charset="0"/>
                          </a:rPr>
                          <m:t>×</m:t>
                        </m:r>
                        <m:r>
                          <a:rPr lang="en-US" altLang="zh-CN" sz="2200" i="1">
                            <a:latin typeface="Cambria Math" panose="02040503050406030204"/>
                            <a:ea typeface="Cambria Math" panose="02040503050406030204"/>
                            <a:cs typeface="Times New Roman" panose="02020603050405020304" pitchFamily="18" charset="0"/>
                          </a:rPr>
                          <m:t>𝑙</m:t>
                        </m:r>
                      </m:sub>
                    </m:sSub>
                    <m:r>
                      <a:rPr lang="en-US" altLang="zh-CN" sz="2200">
                        <a:latin typeface="Cambria Math" panose="02040503050406030204"/>
                        <a:ea typeface="黑体" panose="02010609060101010101" charset="-122"/>
                        <a:cs typeface="Times New Roman" panose="02020603050405020304" pitchFamily="18" charset="0"/>
                      </a:rPr>
                      <m:t>=</m:t>
                    </m:r>
                    <m:r>
                      <a:rPr lang="en-US" altLang="zh-CN" sz="2200">
                        <a:latin typeface="Cambria Math" panose="02040503050406030204"/>
                        <a:ea typeface="黑体" panose="02010609060101010101" charset="-122"/>
                        <a:cs typeface="Times New Roman" panose="02020603050405020304" pitchFamily="18" charset="0"/>
                      </a:rPr>
                      <m:t>1</m:t>
                    </m:r>
                    <m:r>
                      <a:rPr lang="en-US" altLang="zh-CN" sz="2200" i="1">
                        <a:latin typeface="Cambria Math" panose="02040503050406030204"/>
                        <a:ea typeface="Cambria Math" panose="02040503050406030204"/>
                        <a:cs typeface="Times New Roman" panose="02020603050405020304" pitchFamily="18" charset="0"/>
                      </a:rPr>
                      <m:t>×</m:t>
                    </m:r>
                    <m:r>
                      <a:rPr lang="en-US" altLang="zh-CN" sz="2200" i="1">
                        <a:latin typeface="Cambria Math" panose="02040503050406030204"/>
                        <a:ea typeface="Cambria Math" panose="02040503050406030204"/>
                        <a:cs typeface="Times New Roman" panose="02020603050405020304" pitchFamily="18" charset="0"/>
                      </a:rPr>
                      <m:t>𝑙</m:t>
                    </m:r>
                  </m:oMath>
                </a14:m>
                <a:endParaRPr lang="en-US" altLang="zh-CN" sz="2200" dirty="0">
                  <a:ea typeface="黑体" panose="02010609060101010101" charset="-122"/>
                </a:endParaRPr>
              </a:p>
            </p:txBody>
          </p:sp>
        </mc:Choice>
        <mc:Fallback>
          <p:sp>
            <p:nvSpPr>
              <p:cNvPr id="2" name="矩形 1"/>
              <p:cNvSpPr>
                <a:spLocks noRot="1" noChangeAspect="1" noMove="1" noResize="1" noEditPoints="1" noAdjustHandles="1" noChangeArrowheads="1" noChangeShapeType="1" noTextEdit="1"/>
              </p:cNvSpPr>
              <p:nvPr/>
            </p:nvSpPr>
            <p:spPr>
              <a:xfrm>
                <a:off x="1" y="1450492"/>
                <a:ext cx="8982075" cy="5070812"/>
              </a:xfrm>
              <a:prstGeom prst="rect">
                <a:avLst/>
              </a:prstGeom>
              <a:blipFill rotWithShape="1">
                <a:blip r:embed="rId2"/>
                <a:stretch>
                  <a:fillRect t="-3" b="-28"/>
                </a:stretch>
              </a:blipFill>
            </p:spPr>
            <p:txBody>
              <a:bodyPr/>
              <a:lstStyle/>
              <a:p>
                <a:r>
                  <a:rPr lang="zh-CN" altLang="en-US">
                    <a:noFill/>
                  </a:rPr>
                  <a:t> </a:t>
                </a:r>
              </a:p>
            </p:txBody>
          </p:sp>
        </mc:Fallback>
      </mc:AlternateContent>
      <p:cxnSp>
        <p:nvCxnSpPr>
          <p:cNvPr id="4" name="直接连接符 3"/>
          <p:cNvCxnSpPr/>
          <p:nvPr/>
        </p:nvCxnSpPr>
        <p:spPr>
          <a:xfrm>
            <a:off x="247190" y="1440893"/>
            <a:ext cx="8454513"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47190" y="3090896"/>
            <a:ext cx="8487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特征人脸方法：算法描述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1000"/>
                                        <p:tgtEl>
                                          <p:spTgt spid="2">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25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1000"/>
                                        <p:tgtEl>
                                          <p:spTgt spid="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fade">
                                      <p:cBhvr>
                                        <p:cTn id="52" dur="10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13322" y="1082191"/>
                <a:ext cx="8325097" cy="3346237"/>
              </a:xfrm>
              <a:prstGeom prst="rect">
                <a:avLst/>
              </a:prstGeom>
            </p:spPr>
            <p:txBody>
              <a:bodyPr wrap="square">
                <a:spAutoFit/>
              </a:bodyPr>
              <a:lstStyle/>
              <a:p>
                <a:pPr marL="457200" indent="-457200">
                  <a:lnSpc>
                    <a:spcPct val="150000"/>
                  </a:lnSpc>
                  <a:buFont typeface="Wingdings" panose="05000000000000000000" pitchFamily="2" charset="2"/>
                  <a:buChar char="Ø"/>
                </a:pPr>
                <a:r>
                  <a:rPr lang="zh-CN" altLang="en-US" sz="2400" dirty="0">
                    <a:cs typeface="Times New Roman" panose="02020603050405020304" pitchFamily="18" charset="0"/>
                  </a:rPr>
                  <a:t>每个人脸特征向量</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𝐰</m:t>
                        </m:r>
                      </m:e>
                      <m:sub>
                        <m:r>
                          <a:rPr lang="en-US" altLang="zh-CN" sz="2400" i="1">
                            <a:latin typeface="Cambria Math" panose="02040503050406030204" pitchFamily="18" charset="0"/>
                          </a:rPr>
                          <m:t>𝑖</m:t>
                        </m:r>
                      </m:sub>
                    </m:sSub>
                  </m:oMath>
                </a14:m>
                <a:r>
                  <a:rPr lang="zh-CN" altLang="en-US" sz="2400" dirty="0">
                    <a:cs typeface="Times New Roman" panose="02020603050405020304" pitchFamily="18" charset="0"/>
                  </a:rPr>
                  <a:t>与原始人脸数据</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𝒙</m:t>
                        </m:r>
                      </m:e>
                      <m:sub>
                        <m:r>
                          <a:rPr lang="en-US" altLang="zh-CN" sz="2400" i="1">
                            <a:latin typeface="Cambria Math" panose="02040503050406030204" pitchFamily="18" charset="0"/>
                            <a:cs typeface="Times New Roman" panose="02020603050405020304" pitchFamily="18" charset="0"/>
                          </a:rPr>
                          <m:t>𝑖</m:t>
                        </m:r>
                      </m:sub>
                    </m:sSub>
                  </m:oMath>
                </a14:m>
                <a:r>
                  <a:rPr lang="zh-CN" altLang="en-US" sz="2400" dirty="0">
                    <a:cs typeface="Times New Roman" panose="02020603050405020304" pitchFamily="18" charset="0"/>
                  </a:rPr>
                  <a:t>的维数是一样的，均为</a:t>
                </a:r>
                <a14:m>
                  <m:oMath xmlns:m="http://schemas.openxmlformats.org/officeDocument/2006/math">
                    <m:r>
                      <a:rPr lang="en-US" altLang="zh-CN" sz="2400" dirty="0" smtClean="0">
                        <a:latin typeface="Cambria Math" panose="02040503050406030204" pitchFamily="18" charset="0"/>
                        <a:cs typeface="Times New Roman" panose="02020603050405020304" pitchFamily="18" charset="0"/>
                      </a:rPr>
                      <m:t>1</m:t>
                    </m:r>
                    <m:r>
                      <a:rPr lang="en-US" altLang="zh-CN" sz="2400" b="0" i="1" dirty="0" smtClean="0">
                        <a:latin typeface="Cambria Math" panose="02040503050406030204" pitchFamily="18" charset="0"/>
                        <a:cs typeface="Times New Roman" panose="02020603050405020304" pitchFamily="18" charset="0"/>
                      </a:rPr>
                      <m:t>024</m:t>
                    </m:r>
                  </m:oMath>
                </a14:m>
                <a:r>
                  <a:rPr lang="zh-CN" altLang="en-US" sz="2400" dirty="0">
                    <a:cs typeface="Times New Roman" panose="02020603050405020304" pitchFamily="18" charset="0"/>
                  </a:rPr>
                  <a:t>。</a:t>
                </a:r>
                <a:endParaRPr lang="en-US" altLang="zh-CN" sz="2400" dirty="0">
                  <a:cs typeface="Times New Roman" panose="02020603050405020304" pitchFamily="18" charset="0"/>
                </a:endParaRPr>
              </a:p>
              <a:p>
                <a:pPr marL="457200" indent="-457200">
                  <a:lnSpc>
                    <a:spcPct val="150000"/>
                  </a:lnSpc>
                  <a:buFont typeface="Wingdings" panose="05000000000000000000" pitchFamily="2" charset="2"/>
                  <a:buChar char="Ø"/>
                </a:pPr>
                <a:r>
                  <a:rPr lang="zh-CN" altLang="en-US" sz="2400" dirty="0">
                    <a:cs typeface="Times New Roman" panose="02020603050405020304" pitchFamily="18" charset="0"/>
                  </a:rPr>
                  <a:t>可将每个特征向量还原</a:t>
                </a:r>
                <a:endParaRPr lang="en-US" altLang="zh-CN" sz="2400" dirty="0">
                  <a:cs typeface="Times New Roman" panose="02020603050405020304" pitchFamily="18" charset="0"/>
                </a:endParaRPr>
              </a:p>
              <a:p>
                <a:pPr marL="449580" indent="-449580">
                  <a:lnSpc>
                    <a:spcPct val="150000"/>
                  </a:lnSpc>
                </a:pPr>
                <a:r>
                  <a:rPr lang="zh-CN" altLang="en-US" sz="2400" dirty="0">
                    <a:cs typeface="Times New Roman" panose="02020603050405020304" pitchFamily="18" charset="0"/>
                  </a:rPr>
                  <a:t>      为</a:t>
                </a:r>
                <a14:m>
                  <m:oMath xmlns:m="http://schemas.openxmlformats.org/officeDocument/2006/math">
                    <m:r>
                      <a:rPr lang="en-US" altLang="zh-CN" sz="2400" i="1">
                        <a:latin typeface="Cambria Math" panose="02040503050406030204" pitchFamily="18" charset="0"/>
                      </a:rPr>
                      <m:t>32</m:t>
                    </m:r>
                    <m:r>
                      <a:rPr lang="en-US" altLang="zh-CN" sz="2400" i="1">
                        <a:latin typeface="Cambria Math" panose="02040503050406030204" pitchFamily="18" charset="0"/>
                      </a:rPr>
                      <m:t>×</m:t>
                    </m:r>
                    <m:r>
                      <a:rPr lang="en-US" altLang="zh-CN" sz="2400" i="1">
                        <a:latin typeface="Cambria Math" panose="02040503050406030204" pitchFamily="18" charset="0"/>
                      </a:rPr>
                      <m:t>32</m:t>
                    </m:r>
                  </m:oMath>
                </a14:m>
                <a:r>
                  <a:rPr lang="zh-CN" altLang="en-US" sz="2400" dirty="0">
                    <a:cs typeface="Times New Roman" panose="02020603050405020304" pitchFamily="18" charset="0"/>
                  </a:rPr>
                  <a:t>的人脸图像，</a:t>
                </a:r>
                <a:endParaRPr lang="en-US" altLang="zh-CN" sz="2400" dirty="0">
                  <a:cs typeface="Times New Roman" panose="02020603050405020304" pitchFamily="18" charset="0"/>
                </a:endParaRPr>
              </a:p>
              <a:p>
                <a:pPr marL="449580" indent="-449580">
                  <a:lnSpc>
                    <a:spcPct val="150000"/>
                  </a:lnSpc>
                </a:pPr>
                <a:r>
                  <a:rPr lang="zh-CN" altLang="en-US" sz="2400" dirty="0">
                    <a:cs typeface="Times New Roman" panose="02020603050405020304" pitchFamily="18" charset="0"/>
                  </a:rPr>
                  <a:t>      称之为特征人脸，因此</a:t>
                </a:r>
                <a:endParaRPr lang="en-US" altLang="zh-CN" sz="2400" dirty="0">
                  <a:cs typeface="Times New Roman" panose="02020603050405020304" pitchFamily="18" charset="0"/>
                </a:endParaRPr>
              </a:p>
              <a:p>
                <a:pPr marL="449580" indent="-449580">
                  <a:lnSpc>
                    <a:spcPct val="150000"/>
                  </a:lnSpc>
                </a:pPr>
                <a:r>
                  <a:rPr lang="zh-CN" altLang="en-US" sz="2400" dirty="0">
                    <a:cs typeface="Times New Roman" panose="02020603050405020304" pitchFamily="18" charset="0"/>
                  </a:rPr>
                  <a:t>      可得到</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𝑙</m:t>
                    </m:r>
                  </m:oMath>
                </a14:m>
                <a:r>
                  <a:rPr lang="zh-CN" altLang="en-US" sz="2400" dirty="0"/>
                  <a:t>个特征人脸。</a:t>
                </a:r>
                <a:endParaRPr lang="en-US" altLang="zh-CN" sz="2400" dirty="0"/>
              </a:p>
            </p:txBody>
          </p:sp>
        </mc:Choice>
        <mc:Fallback>
          <p:sp>
            <p:nvSpPr>
              <p:cNvPr id="2" name="矩形 1"/>
              <p:cNvSpPr>
                <a:spLocks noRot="1" noChangeAspect="1" noMove="1" noResize="1" noEditPoints="1" noAdjustHandles="1" noChangeArrowheads="1" noChangeShapeType="1" noTextEdit="1"/>
              </p:cNvSpPr>
              <p:nvPr/>
            </p:nvSpPr>
            <p:spPr>
              <a:xfrm>
                <a:off x="413322" y="1082191"/>
                <a:ext cx="8325097" cy="3346237"/>
              </a:xfrm>
              <a:prstGeom prst="rect">
                <a:avLst/>
              </a:prstGeom>
              <a:blipFill rotWithShape="1">
                <a:blip r:embed="rId1"/>
                <a:stretch>
                  <a:fillRect l="-7" t="-5" r="2" b="17"/>
                </a:stretch>
              </a:blipFill>
            </p:spPr>
            <p:txBody>
              <a:bodyPr/>
              <a:lstStyle/>
              <a:p>
                <a:r>
                  <a:rPr lang="zh-CN" altLang="en-US">
                    <a:noFill/>
                  </a:rPr>
                  <a:t> </a:t>
                </a:r>
              </a:p>
            </p:txBody>
          </p:sp>
        </mc:Fallback>
      </mc:AlternateContent>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268" y="2061302"/>
            <a:ext cx="2172936"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315" y="1991877"/>
            <a:ext cx="2354993" cy="3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3908322" y="5245612"/>
            <a:ext cx="5184059" cy="36933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2">
                        <a:gamma/>
                        <a:shade val="89804"/>
                        <a:invGamma/>
                      </a:schemeClr>
                    </a:gs>
                  </a:gsLst>
                  <a:path path="rect">
                    <a:fillToRect r="100000" b="100000"/>
                  </a:path>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ct val="90000"/>
              </a:lnSpc>
              <a:spcBef>
                <a:spcPct val="50000"/>
              </a:spcBef>
              <a:buClr>
                <a:schemeClr val="bg2"/>
              </a:buClr>
              <a:buSzPct val="75000"/>
              <a:buFont typeface="Wingdings" panose="05000000000000000000" pitchFamily="2" charset="2"/>
              <a:buNone/>
              <a:defRPr/>
            </a:pPr>
            <a:r>
              <a:rPr lang="en-US" altLang="zh-CN" sz="2000" dirty="0">
                <a:latin typeface="Times New Roman" panose="02020603050405020304" pitchFamily="18" charset="0"/>
                <a:ea typeface="黑体" panose="02010609060101010101" charset="-122"/>
                <a:cs typeface="Times New Roman" panose="02020603050405020304" pitchFamily="18" charset="0"/>
              </a:rPr>
              <a:t>400</a:t>
            </a:r>
            <a:r>
              <a:rPr lang="zh-CN" altLang="en-US" sz="2000" dirty="0">
                <a:latin typeface="Times New Roman" panose="02020603050405020304" pitchFamily="18" charset="0"/>
                <a:ea typeface="黑体" panose="02010609060101010101" charset="-122"/>
                <a:cs typeface="Times New Roman" panose="02020603050405020304" pitchFamily="18" charset="0"/>
              </a:rPr>
              <a:t>个人脸（左）和与之对应的</a:t>
            </a:r>
            <a:r>
              <a:rPr lang="en-US" altLang="zh-CN" sz="2000" dirty="0">
                <a:latin typeface="Times New Roman" panose="02020603050405020304" pitchFamily="18" charset="0"/>
                <a:ea typeface="黑体" panose="02010609060101010101" charset="-122"/>
                <a:cs typeface="Times New Roman" panose="02020603050405020304" pitchFamily="18" charset="0"/>
              </a:rPr>
              <a:t>36</a:t>
            </a:r>
            <a:r>
              <a:rPr lang="zh-CN" altLang="en-US" sz="2000" dirty="0">
                <a:latin typeface="Times New Roman" panose="02020603050405020304" pitchFamily="18" charset="0"/>
                <a:ea typeface="黑体" panose="02010609060101010101" charset="-122"/>
                <a:cs typeface="Times New Roman" panose="02020603050405020304" pitchFamily="18" charset="0"/>
              </a:rPr>
              <a:t>个特征人脸</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p:txBody>
      </p:sp>
      <p:sp>
        <p:nvSpPr>
          <p:cNvPr id="10"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特征人脸方法：算法描述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2000"/>
                            </p:stCondLst>
                            <p:childTnLst>
                              <p:par>
                                <p:cTn id="26" presetID="42" presetClass="entr" presetSubtype="0" fill="hold" nodeType="after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250"/>
                                        <p:tgtEl>
                                          <p:spTgt spid="9"/>
                                        </p:tgtEl>
                                      </p:cBhvr>
                                    </p:animEffect>
                                    <p:anim calcmode="lin" valueType="num">
                                      <p:cBhvr>
                                        <p:cTn id="29" dur="1250" fill="hold"/>
                                        <p:tgtEl>
                                          <p:spTgt spid="9"/>
                                        </p:tgtEl>
                                        <p:attrNameLst>
                                          <p:attrName>ppt_x</p:attrName>
                                        </p:attrNameLst>
                                      </p:cBhvr>
                                      <p:tavLst>
                                        <p:tav tm="0">
                                          <p:val>
                                            <p:strVal val="#ppt_x"/>
                                          </p:val>
                                        </p:tav>
                                        <p:tav tm="100000">
                                          <p:val>
                                            <p:strVal val="#ppt_x"/>
                                          </p:val>
                                        </p:tav>
                                      </p:tavLst>
                                    </p:anim>
                                    <p:anim calcmode="lin" valueType="num">
                                      <p:cBhvr>
                                        <p:cTn id="30" dur="125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250"/>
                                        <p:tgtEl>
                                          <p:spTgt spid="13"/>
                                        </p:tgtEl>
                                      </p:cBhvr>
                                    </p:animEffect>
                                    <p:anim calcmode="lin" valueType="num">
                                      <p:cBhvr>
                                        <p:cTn id="35" dur="1250" fill="hold"/>
                                        <p:tgtEl>
                                          <p:spTgt spid="13"/>
                                        </p:tgtEl>
                                        <p:attrNameLst>
                                          <p:attrName>ppt_x</p:attrName>
                                        </p:attrNameLst>
                                      </p:cBhvr>
                                      <p:tavLst>
                                        <p:tav tm="0">
                                          <p:val>
                                            <p:strVal val="#ppt_x"/>
                                          </p:val>
                                        </p:tav>
                                        <p:tav tm="100000">
                                          <p:val>
                                            <p:strVal val="#ppt_x"/>
                                          </p:val>
                                        </p:tav>
                                      </p:tavLst>
                                    </p:anim>
                                    <p:anim calcmode="lin" valueType="num">
                                      <p:cBhvr>
                                        <p:cTn id="36" dur="1250" fill="hold"/>
                                        <p:tgtEl>
                                          <p:spTgt spid="13"/>
                                        </p:tgtEl>
                                        <p:attrNameLst>
                                          <p:attrName>ppt_y</p:attrName>
                                        </p:attrNameLst>
                                      </p:cBhvr>
                                      <p:tavLst>
                                        <p:tav tm="0">
                                          <p:val>
                                            <p:strVal val="#ppt_y+.1"/>
                                          </p:val>
                                        </p:tav>
                                        <p:tav tm="100000">
                                          <p:val>
                                            <p:strVal val="#ppt_y"/>
                                          </p:val>
                                        </p:tav>
                                      </p:tavLst>
                                    </p:anim>
                                  </p:childTnLst>
                                </p:cTn>
                              </p:par>
                            </p:childTnLst>
                          </p:cTn>
                        </p:par>
                        <p:par>
                          <p:cTn id="37" fill="hold">
                            <p:stCondLst>
                              <p:cond delay="6000"/>
                            </p:stCondLst>
                            <p:childTnLst>
                              <p:par>
                                <p:cTn id="38" presetID="42" presetClass="entr" presetSubtype="0" fill="hold" grpId="0" nodeType="after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250"/>
                                        <p:tgtEl>
                                          <p:spTgt spid="14"/>
                                        </p:tgtEl>
                                      </p:cBhvr>
                                    </p:animEffect>
                                    <p:anim calcmode="lin" valueType="num">
                                      <p:cBhvr>
                                        <p:cTn id="41" dur="1250" fill="hold"/>
                                        <p:tgtEl>
                                          <p:spTgt spid="14"/>
                                        </p:tgtEl>
                                        <p:attrNameLst>
                                          <p:attrName>ppt_x</p:attrName>
                                        </p:attrNameLst>
                                      </p:cBhvr>
                                      <p:tavLst>
                                        <p:tav tm="0">
                                          <p:val>
                                            <p:strVal val="#ppt_x"/>
                                          </p:val>
                                        </p:tav>
                                        <p:tav tm="100000">
                                          <p:val>
                                            <p:strVal val="#ppt_x"/>
                                          </p:val>
                                        </p:tav>
                                      </p:tavLst>
                                    </p:anim>
                                    <p:anim calcmode="lin" valueType="num">
                                      <p:cBhvr>
                                        <p:cTn id="42" dur="1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523568" y="1171091"/>
                <a:ext cx="8045245" cy="2272673"/>
              </a:xfrm>
              <a:prstGeom prst="rect">
                <a:avLst/>
              </a:prstGeom>
            </p:spPr>
            <p:txBody>
              <a:bodyPr wrap="square">
                <a:spAutoFit/>
              </a:bodyPr>
              <a:lstStyle/>
              <a:p>
                <a:pPr marL="457200" indent="-457200" algn="just">
                  <a:lnSpc>
                    <a:spcPct val="13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将每幅人脸分别与每个特征人脸做矩阵乘法，得到一个相关系数</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latin typeface="Times New Roman" panose="02020603050405020304" pitchFamily="18" charset="0"/>
                    <a:ea typeface="黑体" panose="02010609060101010101" charset="-122"/>
                    <a:cs typeface="Times New Roman" panose="02020603050405020304" pitchFamily="18" charset="0"/>
                  </a:rPr>
                  <a:t>每幅人脸得到</a:t>
                </a: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8" charset="0"/>
                      </a:rPr>
                      <m:t>𝑙</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个相关系数</a:t>
                </a:r>
                <a14:m>
                  <m:oMath xmlns:m="http://schemas.openxmlformats.org/officeDocument/2006/math">
                    <m:r>
                      <a:rPr lang="en-US" altLang="zh-CN" sz="2800" i="1" smtClean="0">
                        <a:latin typeface="Cambria Math" panose="02040503050406030204"/>
                        <a:ea typeface="Cambria Math" panose="02040503050406030204"/>
                      </a:rPr>
                      <m:t>⇒</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每幅人脸从</a:t>
                </a:r>
                <a:r>
                  <a:rPr lang="en-US" altLang="zh-CN" sz="2800" dirty="0">
                    <a:latin typeface="Times New Roman" panose="02020603050405020304" pitchFamily="18" charset="0"/>
                    <a:ea typeface="黑体" panose="02010609060101010101" charset="-122"/>
                    <a:cs typeface="Times New Roman" panose="02020603050405020304" pitchFamily="18" charset="0"/>
                  </a:rPr>
                  <a:t>1024</a:t>
                </a:r>
                <a:r>
                  <a:rPr lang="zh-CN" altLang="en-US" sz="2800" dirty="0">
                    <a:latin typeface="Times New Roman" panose="02020603050405020304" pitchFamily="18" charset="0"/>
                    <a:ea typeface="黑体" panose="02010609060101010101" charset="-122"/>
                    <a:cs typeface="Times New Roman" panose="02020603050405020304" pitchFamily="18" charset="0"/>
                  </a:rPr>
                  <a:t>维约减到</a:t>
                </a:r>
                <a14:m>
                  <m:oMath xmlns:m="http://schemas.openxmlformats.org/officeDocument/2006/math">
                    <m:r>
                      <a:rPr lang="en-US" altLang="zh-CN" sz="2800" i="1">
                        <a:latin typeface="Cambria Math" panose="02040503050406030204"/>
                        <a:ea typeface="Cambria Math" panose="02040503050406030204"/>
                        <a:cs typeface="Times New Roman" panose="02020603050405020304" pitchFamily="18" charset="0"/>
                      </a:rPr>
                      <m:t>𝑙</m:t>
                    </m:r>
                  </m:oMath>
                </a14:m>
                <a:r>
                  <a:rPr lang="zh-CN" altLang="en-US" sz="2800" dirty="0">
                    <a:latin typeface="Times New Roman" panose="02020603050405020304" pitchFamily="18" charset="0"/>
                    <a:ea typeface="黑体" panose="02010609060101010101" charset="-122"/>
                    <a:cs typeface="Times New Roman" panose="02020603050405020304" pitchFamily="18" charset="0"/>
                  </a:rPr>
                  <a:t>维</a:t>
                </a:r>
                <a:endParaRPr lang="en-US" altLang="zh-CN" sz="2800" dirty="0">
                  <a:latin typeface="Times New Roman" panose="02020603050405020304" pitchFamily="18" charset="0"/>
                  <a:ea typeface="黑体" panose="02010609060101010101"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523568" y="1171091"/>
                <a:ext cx="8045245" cy="2272673"/>
              </a:xfrm>
              <a:prstGeom prst="rect">
                <a:avLst/>
              </a:prstGeom>
              <a:blipFill rotWithShape="1">
                <a:blip r:embed="rId1"/>
                <a:stretch>
                  <a:fillRect l="-4" t="-7" r="2" b="7"/>
                </a:stretch>
              </a:blipFill>
            </p:spPr>
            <p:txBody>
              <a:bodyPr/>
              <a:lstStyle/>
              <a:p>
                <a:r>
                  <a:rPr lang="zh-CN" altLang="en-US">
                    <a:noFill/>
                  </a:rPr>
                  <a:t> </a:t>
                </a:r>
              </a:p>
            </p:txBody>
          </p:sp>
        </mc:Fallback>
      </mc:AlternateContent>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023" y="4238272"/>
            <a:ext cx="304800"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p:cNvGrpSpPr/>
          <p:nvPr/>
        </p:nvGrpSpPr>
        <p:grpSpPr>
          <a:xfrm>
            <a:off x="1799012" y="3285010"/>
            <a:ext cx="1523046" cy="2820729"/>
            <a:chOff x="2116882" y="3279417"/>
            <a:chExt cx="1523046" cy="2820729"/>
          </a:xfrm>
        </p:grpSpPr>
        <mc:AlternateContent xmlns:mc="http://schemas.openxmlformats.org/markup-compatibility/2006">
          <mc:Choice xmlns:a14="http://schemas.microsoft.com/office/drawing/2010/main" Requires="a14">
            <p:sp>
              <p:nvSpPr>
                <p:cNvPr id="11" name="TextBox 10"/>
                <p:cNvSpPr txBox="1"/>
                <p:nvPr/>
              </p:nvSpPr>
              <p:spPr>
                <a:xfrm>
                  <a:off x="2116882" y="3351830"/>
                  <a:ext cx="1523046" cy="27483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charset="-122"/>
                              </a:rPr>
                            </m:ctrlPr>
                          </m:sSubPr>
                          <m:e>
                            <m:d>
                              <m:dPr>
                                <m:begChr m:val="["/>
                                <m:endChr m:val="]"/>
                                <m:ctrlPr>
                                  <a:rPr lang="en-US" altLang="zh-CN" sz="2400" i="1" smtClean="0">
                                    <a:latin typeface="Cambria Math" panose="02040503050406030204" pitchFamily="18" charset="0"/>
                                    <a:ea typeface="黑体" panose="02010609060101010101" charset="-122"/>
                                  </a:rPr>
                                </m:ctrlPr>
                              </m:dPr>
                              <m:e>
                                <m:eqArr>
                                  <m:eqArrPr>
                                    <m:ctrlPr>
                                      <a:rPr lang="en-US" altLang="zh-CN" sz="2400" i="1" smtClean="0">
                                        <a:latin typeface="Cambria Math" panose="02040503050406030204" pitchFamily="18" charset="0"/>
                                        <a:ea typeface="黑体" panose="02010609060101010101" charset="-122"/>
                                      </a:rPr>
                                    </m:ctrlPr>
                                  </m:eqArrPr>
                                  <m:e>
                                    <m:r>
                                      <a:rPr lang="en-US" altLang="zh-CN" sz="2400" b="0" i="1" smtClean="0">
                                        <a:latin typeface="Cambria Math" panose="02040503050406030204"/>
                                        <a:ea typeface="黑体" panose="02010609060101010101" charset="-122"/>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qArr>
                              </m:e>
                            </m:d>
                          </m:e>
                          <m:sub>
                            <m:r>
                              <a:rPr lang="en-US" altLang="zh-CN" sz="2400" b="0" i="1" smtClean="0">
                                <a:latin typeface="Cambria Math" panose="02040503050406030204"/>
                                <a:ea typeface="黑体" panose="02010609060101010101" charset="-122"/>
                              </a:rPr>
                              <m:t>1024</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1</m:t>
                            </m:r>
                          </m:sub>
                        </m:sSub>
                      </m:oMath>
                    </m:oMathPara>
                  </a14:m>
                  <a:endParaRPr lang="zh-CN" altLang="en-US" sz="2400" dirty="0">
                    <a:ea typeface="黑体" panose="02010609060101010101" charset="-122"/>
                  </a:endParaRPr>
                </a:p>
              </p:txBody>
            </p:sp>
          </mc:Choice>
          <mc:Fallback>
            <p:sp>
              <p:nvSpPr>
                <p:cNvPr id="11" name="TextBox 10"/>
                <p:cNvSpPr txBox="1">
                  <a:spLocks noRot="1" noChangeAspect="1" noMove="1" noResize="1" noEditPoints="1" noAdjustHandles="1" noChangeArrowheads="1" noChangeShapeType="1" noTextEdit="1"/>
                </p:cNvSpPr>
                <p:nvPr/>
              </p:nvSpPr>
              <p:spPr>
                <a:xfrm>
                  <a:off x="2116882" y="3351830"/>
                  <a:ext cx="1523046" cy="2748316"/>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596057" y="3279417"/>
                  <a:ext cx="444352"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b="0" i="1">
                            <a:latin typeface="Cambria Math" panose="02040503050406030204"/>
                            <a:ea typeface="Cambria Math" panose="02040503050406030204"/>
                            <a:cs typeface="Times New Roman" panose="02020603050405020304" pitchFamily="18" charset="0"/>
                          </a:rPr>
                          <m:t>T</m:t>
                        </m:r>
                      </m:oMath>
                    </m:oMathPara>
                  </a14:m>
                  <a:endParaRPr lang="zh-CN"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2596057" y="3279417"/>
                  <a:ext cx="444352" cy="461665"/>
                </a:xfrm>
                <a:prstGeom prst="rect">
                  <a:avLst/>
                </a:prstGeom>
                <a:blipFill rotWithShape="1">
                  <a:blip r:embed="rId4"/>
                </a:blipFill>
              </p:spPr>
              <p:txBody>
                <a:bodyPr/>
                <a:lstStyle/>
                <a:p>
                  <a:r>
                    <a:rPr lang="zh-CN" altLang="en-US">
                      <a:noFill/>
                    </a:rPr>
                    <a:t> </a:t>
                  </a:r>
                </a:p>
              </p:txBody>
            </p:sp>
          </mc:Fallback>
        </mc:AlternateContent>
      </p:gr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928" y="4221341"/>
            <a:ext cx="305243"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2" name="TextBox 11"/>
              <p:cNvSpPr txBox="1"/>
              <p:nvPr/>
            </p:nvSpPr>
            <p:spPr>
              <a:xfrm>
                <a:off x="4184595" y="3357423"/>
                <a:ext cx="1523046" cy="27483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黑体" panose="02010609060101010101" charset="-122"/>
                            </a:rPr>
                          </m:ctrlPr>
                        </m:sSubPr>
                        <m:e>
                          <m:d>
                            <m:dPr>
                              <m:begChr m:val="["/>
                              <m:endChr m:val="]"/>
                              <m:ctrlPr>
                                <a:rPr lang="en-US" altLang="zh-CN" sz="2400" i="1" smtClean="0">
                                  <a:latin typeface="Cambria Math" panose="02040503050406030204" pitchFamily="18" charset="0"/>
                                  <a:ea typeface="黑体" panose="02010609060101010101" charset="-122"/>
                                </a:rPr>
                              </m:ctrlPr>
                            </m:dPr>
                            <m:e>
                              <m:eqArr>
                                <m:eqArrPr>
                                  <m:ctrlPr>
                                    <a:rPr lang="en-US" altLang="zh-CN" sz="2400" i="1" smtClean="0">
                                      <a:latin typeface="Cambria Math" panose="02040503050406030204" pitchFamily="18" charset="0"/>
                                      <a:ea typeface="黑体" panose="02010609060101010101" charset="-122"/>
                                    </a:rPr>
                                  </m:ctrlPr>
                                </m:eqArrPr>
                                <m:e>
                                  <m:r>
                                    <a:rPr lang="en-US" altLang="zh-CN" sz="2400" b="0" i="1" smtClean="0">
                                      <a:latin typeface="Cambria Math" panose="02040503050406030204"/>
                                      <a:ea typeface="黑体" panose="02010609060101010101" charset="-122"/>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
                                  <m:r>
                                    <a:rPr lang="en-US" altLang="zh-CN" sz="2400" b="0" i="1" smtClean="0">
                                      <a:latin typeface="Cambria Math" panose="02040503050406030204"/>
                                    </a:rPr>
                                    <m:t>…</m:t>
                                  </m:r>
                                </m:e>
                              </m:eqArr>
                            </m:e>
                          </m:d>
                        </m:e>
                        <m:sub>
                          <m:r>
                            <a:rPr lang="en-US" altLang="zh-CN" sz="2400" b="0" i="1" smtClean="0">
                              <a:latin typeface="Cambria Math" panose="02040503050406030204"/>
                              <a:ea typeface="黑体" panose="02010609060101010101" charset="-122"/>
                            </a:rPr>
                            <m:t>1024</m:t>
                          </m:r>
                          <m:r>
                            <a:rPr lang="en-US" altLang="zh-CN" sz="2400" b="0" i="1" smtClean="0">
                              <a:latin typeface="Cambria Math" panose="02040503050406030204"/>
                              <a:ea typeface="Cambria Math" panose="02040503050406030204"/>
                            </a:rPr>
                            <m:t>×</m:t>
                          </m:r>
                          <m:r>
                            <a:rPr lang="en-US" altLang="zh-CN" sz="2400" b="0" i="1" smtClean="0">
                              <a:latin typeface="Cambria Math" panose="02040503050406030204"/>
                              <a:ea typeface="Cambria Math" panose="02040503050406030204"/>
                            </a:rPr>
                            <m:t>1</m:t>
                          </m:r>
                        </m:sub>
                      </m:sSub>
                    </m:oMath>
                  </m:oMathPara>
                </a14:m>
                <a:endParaRPr lang="zh-CN" altLang="en-US" sz="2400" dirty="0">
                  <a:ea typeface="黑体" panose="02010609060101010101" charset="-122"/>
                </a:endParaRPr>
              </a:p>
            </p:txBody>
          </p:sp>
        </mc:Choice>
        <mc:Fallback>
          <p:sp>
            <p:nvSpPr>
              <p:cNvPr id="12" name="TextBox 11"/>
              <p:cNvSpPr txBox="1">
                <a:spLocks noRot="1" noChangeAspect="1" noMove="1" noResize="1" noEditPoints="1" noAdjustHandles="1" noChangeArrowheads="1" noChangeShapeType="1" noTextEdit="1"/>
              </p:cNvSpPr>
              <p:nvPr/>
            </p:nvSpPr>
            <p:spPr>
              <a:xfrm>
                <a:off x="4184595" y="3357423"/>
                <a:ext cx="1523046" cy="2748316"/>
              </a:xfrm>
              <a:prstGeom prst="rect">
                <a:avLst/>
              </a:prstGeom>
              <a:blipFill rotWithShape="1">
                <a:blip r:embed="rId3"/>
                <a:stretch>
                  <a:fillRect l="-38" t="-6" r="17" b="8"/>
                </a:stretch>
              </a:blipFill>
            </p:spPr>
            <p:txBody>
              <a:bodyPr/>
              <a:lstStyle/>
              <a:p>
                <a:r>
                  <a:rPr lang="zh-CN" altLang="en-US">
                    <a:noFill/>
                  </a:rPr>
                  <a:t> </a:t>
                </a:r>
              </a:p>
            </p:txBody>
          </p:sp>
        </mc:Fallback>
      </mc:AlternateContent>
      <p:sp>
        <p:nvSpPr>
          <p:cNvPr id="4" name="右箭头 3"/>
          <p:cNvSpPr/>
          <p:nvPr/>
        </p:nvSpPr>
        <p:spPr>
          <a:xfrm>
            <a:off x="5364721" y="4238272"/>
            <a:ext cx="569717" cy="61839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5" name="圆角矩形 14"/>
          <p:cNvSpPr/>
          <p:nvPr/>
        </p:nvSpPr>
        <p:spPr>
          <a:xfrm>
            <a:off x="6252308" y="3655135"/>
            <a:ext cx="2291640" cy="178466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latin typeface="Times New Roman" panose="02020603050405020304" pitchFamily="18" charset="0"/>
                <a:ea typeface="黑体" panose="02010609060101010101" charset="-122"/>
                <a:cs typeface="Times New Roman" panose="02020603050405020304" pitchFamily="18" charset="0"/>
              </a:rPr>
              <a:t>每幅人脸图像与特征人脸做矩阵乘法得到一个相关系数</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p:txBody>
      </p:sp>
      <p:sp>
        <p:nvSpPr>
          <p:cNvPr id="13"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基于特征人脸的降维</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childTnLst>
                          </p:cTn>
                        </p:par>
                        <p:par>
                          <p:cTn id="17" fill="hold">
                            <p:stCondLst>
                              <p:cond delay="2000"/>
                            </p:stCondLst>
                            <p:childTnLst>
                              <p:par>
                                <p:cTn id="18" presetID="22" presetClass="entr" presetSubtype="8" fill="hold"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par>
                          <p:cTn id="21" fill="hold">
                            <p:stCondLst>
                              <p:cond delay="3500"/>
                            </p:stCondLst>
                            <p:childTnLst>
                              <p:par>
                                <p:cTn id="22" presetID="22" presetClass="entr" presetSubtype="8" fill="hold" nodeType="afterEffect">
                                  <p:stCondLst>
                                    <p:cond delay="500"/>
                                  </p:stCondLst>
                                  <p:childTnLst>
                                    <p:set>
                                      <p:cBhvr>
                                        <p:cTn id="23" dur="1" fill="hold">
                                          <p:stCondLst>
                                            <p:cond delay="0"/>
                                          </p:stCondLst>
                                        </p:cTn>
                                        <p:tgtEl>
                                          <p:spTgt spid="8194"/>
                                        </p:tgtEl>
                                        <p:attrNameLst>
                                          <p:attrName>style.visibility</p:attrName>
                                        </p:attrNameLst>
                                      </p:cBhvr>
                                      <p:to>
                                        <p:strVal val="visible"/>
                                      </p:to>
                                    </p:set>
                                    <p:animEffect transition="in" filter="wipe(left)">
                                      <p:cBhvr>
                                        <p:cTn id="24" dur="1000"/>
                                        <p:tgtEl>
                                          <p:spTgt spid="8194"/>
                                        </p:tgtEl>
                                      </p:cBhvr>
                                    </p:animEffect>
                                  </p:childTnLst>
                                </p:cTn>
                              </p:par>
                            </p:childTnLst>
                          </p:cTn>
                        </p:par>
                        <p:par>
                          <p:cTn id="25" fill="hold">
                            <p:stCondLst>
                              <p:cond delay="5000"/>
                            </p:stCondLst>
                            <p:childTnLst>
                              <p:par>
                                <p:cTn id="26" presetID="22" presetClass="entr" presetSubtype="8" fill="hold" grpId="0"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par>
                          <p:cTn id="29" fill="hold">
                            <p:stCondLst>
                              <p:cond delay="6500"/>
                            </p:stCondLst>
                            <p:childTnLst>
                              <p:par>
                                <p:cTn id="30" presetID="22" presetClass="entr" presetSubtype="8" fill="hold" grpId="0" nodeType="after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000"/>
                                        <p:tgtEl>
                                          <p:spTgt spid="4"/>
                                        </p:tgtEl>
                                      </p:cBhvr>
                                    </p:animEffect>
                                  </p:childTnLst>
                                </p:cTn>
                              </p:par>
                            </p:childTnLst>
                          </p:cTn>
                        </p:par>
                        <p:par>
                          <p:cTn id="33" fill="hold">
                            <p:stCondLst>
                              <p:cond delay="8000"/>
                            </p:stCondLst>
                            <p:childTnLst>
                              <p:par>
                                <p:cTn id="34" presetID="22" presetClass="entr" presetSubtype="8" fill="hold" grpId="0" nodeType="afterEffect">
                                  <p:stCondLst>
                                    <p:cond delay="50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510442" y="973594"/>
                <a:ext cx="8018115" cy="168424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charset="-122"/>
                    <a:cs typeface="Times New Roman" panose="02020603050405020304" pitchFamily="18" charset="0"/>
                  </a:rPr>
                  <a:t>由于每幅人脸是所有特征人脸的线性组合，因此就实现人脸从“像素点表达”到“特征人脸表达”的转变</a:t>
                </a:r>
                <a:r>
                  <a:rPr lang="zh-CN" altLang="en-US" sz="2400" dirty="0">
                    <a:ea typeface="黑体" panose="02010609060101010101" charset="-122"/>
                  </a:rPr>
                  <a:t>。</a:t>
                </a:r>
                <a:r>
                  <a:rPr lang="zh-CN" altLang="en-US" sz="2400" dirty="0">
                    <a:latin typeface="Times New Roman" panose="02020603050405020304" pitchFamily="18" charset="0"/>
                    <a:ea typeface="黑体" panose="02010609060101010101" charset="-122"/>
                    <a:cs typeface="Times New Roman" panose="02020603050405020304" pitchFamily="18" charset="0"/>
                  </a:rPr>
                  <a:t>每幅人脸从</a:t>
                </a:r>
                <a:r>
                  <a:rPr lang="en-US" altLang="zh-CN" sz="2400" dirty="0">
                    <a:latin typeface="Times New Roman" panose="02020603050405020304" pitchFamily="18" charset="0"/>
                    <a:ea typeface="黑体" panose="02010609060101010101" charset="-122"/>
                    <a:cs typeface="Times New Roman" panose="02020603050405020304" pitchFamily="18" charset="0"/>
                  </a:rPr>
                  <a:t>1024</a:t>
                </a:r>
                <a:r>
                  <a:rPr lang="zh-CN" altLang="en-US" sz="2400" dirty="0">
                    <a:latin typeface="Times New Roman" panose="02020603050405020304" pitchFamily="18" charset="0"/>
                    <a:ea typeface="黑体" panose="02010609060101010101" charset="-122"/>
                    <a:cs typeface="Times New Roman" panose="02020603050405020304" pitchFamily="18" charset="0"/>
                  </a:rPr>
                  <a:t>维约减到</a:t>
                </a:r>
                <a14:m>
                  <m:oMath xmlns:m="http://schemas.openxmlformats.org/officeDocument/2006/math">
                    <m:r>
                      <a:rPr lang="en-US" altLang="zh-CN" sz="2400" i="1">
                        <a:latin typeface="Cambria Math" panose="02040503050406030204"/>
                        <a:ea typeface="Cambria Math" panose="02040503050406030204"/>
                        <a:cs typeface="Times New Roman" panose="02020603050405020304" pitchFamily="18" charset="0"/>
                      </a:rPr>
                      <m:t>𝑙</m:t>
                    </m:r>
                  </m:oMath>
                </a14:m>
                <a:r>
                  <a:rPr lang="zh-CN" altLang="en-US" sz="2400" dirty="0">
                    <a:latin typeface="Times New Roman" panose="02020603050405020304" pitchFamily="18" charset="0"/>
                    <a:ea typeface="黑体" panose="02010609060101010101" charset="-122"/>
                    <a:cs typeface="Times New Roman" panose="02020603050405020304" pitchFamily="18" charset="0"/>
                  </a:rPr>
                  <a:t>维。</a:t>
                </a:r>
                <a:endParaRPr lang="en-US" altLang="zh-CN" sz="2400" dirty="0">
                  <a:latin typeface="Times New Roman" panose="02020603050405020304" pitchFamily="18" charset="0"/>
                  <a:ea typeface="黑体" panose="02010609060101010101"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510442" y="973594"/>
                <a:ext cx="8018115" cy="1684244"/>
              </a:xfrm>
              <a:prstGeom prst="rect">
                <a:avLst/>
              </a:prstGeom>
              <a:blipFill rotWithShape="1">
                <a:blip r:embed="rId1"/>
                <a:stretch>
                  <a:fillRect l="-7" t="-8" r="6" b="-431"/>
                </a:stretch>
              </a:blipFill>
            </p:spPr>
            <p:txBody>
              <a:bodyPr/>
              <a:lstStyle/>
              <a:p>
                <a:r>
                  <a:rPr lang="zh-CN" altLang="en-US">
                    <a:noFill/>
                  </a:rPr>
                  <a:t> </a:t>
                </a:r>
              </a:p>
            </p:txBody>
          </p:sp>
        </mc:Fallback>
      </mc:AlternateContent>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8" name="组合 7"/>
          <p:cNvGrpSpPr/>
          <p:nvPr/>
        </p:nvGrpSpPr>
        <p:grpSpPr>
          <a:xfrm>
            <a:off x="389789" y="2698750"/>
            <a:ext cx="4863250" cy="927100"/>
            <a:chOff x="389789" y="2698750"/>
            <a:chExt cx="4863250" cy="92710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789" y="2752205"/>
              <a:ext cx="406813"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0" name="TextBox 9"/>
                <p:cNvSpPr txBox="1"/>
                <p:nvPr/>
              </p:nvSpPr>
              <p:spPr>
                <a:xfrm>
                  <a:off x="774083" y="2947829"/>
                  <a:ext cx="41549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charset="-122"/>
                          </a:rPr>
                          <m:t>=</m:t>
                        </m:r>
                      </m:oMath>
                    </m:oMathPara>
                  </a14:m>
                  <a:endParaRPr lang="zh-CN" altLang="en-US" dirty="0">
                    <a:ea typeface="黑体" panose="02010609060101010101" charset="-122"/>
                  </a:endParaRPr>
                </a:p>
              </p:txBody>
            </p:sp>
          </mc:Choice>
          <mc:Fallback>
            <p:sp>
              <p:nvSpPr>
                <p:cNvPr id="10" name="TextBox 9"/>
                <p:cNvSpPr txBox="1">
                  <a:spLocks noRot="1" noChangeAspect="1" noMove="1" noResize="1" noEditPoints="1" noAdjustHandles="1" noChangeArrowheads="1" noChangeShapeType="1" noTextEdit="1"/>
                </p:cNvSpPr>
                <p:nvPr/>
              </p:nvSpPr>
              <p:spPr>
                <a:xfrm>
                  <a:off x="774083" y="2947829"/>
                  <a:ext cx="415498"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1131829" y="2947829"/>
                  <a:ext cx="7632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zh-CN" altLang="en-US" i="1" smtClean="0">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m:t>
                            </m:r>
                            <m:r>
                              <a:rPr lang="en-US" altLang="zh-CN" b="0" i="1" smtClean="0">
                                <a:latin typeface="Cambria Math" panose="02040503050406030204"/>
                                <a:ea typeface="黑体" panose="02010609060101010101" charset="-122"/>
                              </a:rPr>
                              <m:t>1</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8" name="TextBox 17"/>
                <p:cNvSpPr txBox="1">
                  <a:spLocks noRot="1" noChangeAspect="1" noMove="1" noResize="1" noEditPoints="1" noAdjustHandles="1" noChangeArrowheads="1" noChangeShapeType="1" noTextEdit="1"/>
                </p:cNvSpPr>
                <p:nvPr/>
              </p:nvSpPr>
              <p:spPr>
                <a:xfrm>
                  <a:off x="1131829" y="2947829"/>
                  <a:ext cx="763286" cy="36933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2183036" y="2966880"/>
                  <a:ext cx="9364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en-US" altLang="zh-CN" b="0" i="1" smtClean="0">
                                <a:latin typeface="Cambria Math" panose="02040503050406030204"/>
                                <a:ea typeface="黑体" panose="02010609060101010101" charset="-122"/>
                              </a:rPr>
                              <m:t>+</m:t>
                            </m:r>
                            <m:r>
                              <a:rPr lang="zh-CN" altLang="en-US" i="1" smtClean="0">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m:t>
                            </m:r>
                            <m:r>
                              <a:rPr lang="en-US" altLang="zh-CN" b="0" i="1" smtClean="0">
                                <a:latin typeface="Cambria Math" panose="02040503050406030204"/>
                                <a:ea typeface="黑体" panose="02010609060101010101" charset="-122"/>
                              </a:rPr>
                              <m:t>2</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9" name="TextBox 18"/>
                <p:cNvSpPr txBox="1">
                  <a:spLocks noRot="1" noChangeAspect="1" noMove="1" noResize="1" noEditPoints="1" noAdjustHandles="1" noChangeArrowheads="1" noChangeShapeType="1" noTextEdit="1"/>
                </p:cNvSpPr>
                <p:nvPr/>
              </p:nvSpPr>
              <p:spPr>
                <a:xfrm>
                  <a:off x="2183036" y="2966880"/>
                  <a:ext cx="936410" cy="369332"/>
                </a:xfrm>
                <a:prstGeom prst="rect">
                  <a:avLst/>
                </a:prstGeom>
                <a:blipFill rotWithShape="1">
                  <a:blip r:embed="rId5"/>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8314" y="2749550"/>
              <a:ext cx="37147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8651" y="2743200"/>
              <a:ext cx="428625"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3" name="矩形 12"/>
                <p:cNvSpPr/>
                <p:nvPr/>
              </p:nvSpPr>
              <p:spPr>
                <a:xfrm>
                  <a:off x="3495675" y="2877979"/>
                  <a:ext cx="65114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charset="-122"/>
                          </a:rPr>
                          <m:t>+</m:t>
                        </m:r>
                        <m:r>
                          <a:rPr lang="en-US" altLang="zh-CN" b="0" i="1" smtClean="0">
                            <a:latin typeface="Cambria Math" panose="02040503050406030204"/>
                            <a:ea typeface="黑体" panose="02010609060101010101" charset="-122"/>
                          </a:rPr>
                          <m:t>…</m:t>
                        </m:r>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3495675" y="2877979"/>
                  <a:ext cx="651140" cy="36933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103907" y="2928779"/>
                  <a:ext cx="90370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en-US" altLang="zh-CN" i="1">
                                <a:latin typeface="Cambria Math" panose="02040503050406030204"/>
                                <a:ea typeface="黑体" panose="02010609060101010101" charset="-122"/>
                              </a:rPr>
                              <m:t>+</m:t>
                            </m:r>
                            <m:r>
                              <a:rPr lang="zh-CN" altLang="en-US" i="1">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𝑖𝑙</m:t>
                            </m:r>
                          </m:sub>
                        </m:sSub>
                        <m:r>
                          <a:rPr lang="en-US" altLang="zh-CN" i="1">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103907" y="2928779"/>
                  <a:ext cx="903709" cy="369332"/>
                </a:xfrm>
                <a:prstGeom prst="rect">
                  <a:avLst/>
                </a:prstGeom>
                <a:blipFill rotWithShape="1">
                  <a:blip r:embed="rId9"/>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3464" y="2698750"/>
              <a:ext cx="409575"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7" name="直接连接符 16"/>
          <p:cNvCxnSpPr/>
          <p:nvPr/>
        </p:nvCxnSpPr>
        <p:spPr>
          <a:xfrm flipV="1">
            <a:off x="1535906" y="3732569"/>
            <a:ext cx="3919538" cy="25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矩形 19"/>
              <p:cNvSpPr/>
              <p:nvPr/>
            </p:nvSpPr>
            <p:spPr>
              <a:xfrm>
                <a:off x="710912" y="3860257"/>
                <a:ext cx="5319277" cy="369332"/>
              </a:xfrm>
              <a:prstGeom prst="rect">
                <a:avLst/>
              </a:prstGeom>
            </p:spPr>
            <p:txBody>
              <a:bodyPr wrap="none">
                <a:spAutoFit/>
              </a:bodyPr>
              <a:lstStyle/>
              <a:p>
                <a:r>
                  <a:rPr lang="zh-CN" altLang="en-US" dirty="0">
                    <a:latin typeface="Times New Roman" panose="02020603050405020304" pitchFamily="18" charset="0"/>
                    <a:ea typeface="黑体" panose="02010609060101010101" charset="-122"/>
                    <a:cs typeface="Times New Roman" panose="02020603050405020304" pitchFamily="18" charset="0"/>
                  </a:rPr>
                  <a:t>使用</a:t>
                </a:r>
                <a14:m>
                  <m:oMath xmlns:m="http://schemas.openxmlformats.org/officeDocument/2006/math">
                    <m:r>
                      <a:rPr lang="en-US" altLang="zh-CN" i="1">
                        <a:latin typeface="Cambria Math" panose="02040503050406030204"/>
                        <a:ea typeface="Cambria Math" panose="02040503050406030204"/>
                        <a:cs typeface="Times New Roman" panose="02020603050405020304" pitchFamily="18" charset="0"/>
                      </a:rPr>
                      <m:t>𝑙</m:t>
                    </m:r>
                  </m:oMath>
                </a14:m>
                <a:r>
                  <a:rPr lang="zh-CN" altLang="en-US" dirty="0">
                    <a:ea typeface="黑体" panose="02010609060101010101" charset="-122"/>
                  </a:rPr>
                  <a:t>个特征人脸的线性组合来表达</a:t>
                </a:r>
                <a:r>
                  <a:rPr lang="zh-CN" altLang="en-US" dirty="0">
                    <a:latin typeface="Times New Roman" panose="02020603050405020304" pitchFamily="18" charset="0"/>
                    <a:ea typeface="黑体" panose="02010609060101010101" charset="-122"/>
                    <a:cs typeface="Times New Roman" panose="02020603050405020304" pitchFamily="18" charset="0"/>
                  </a:rPr>
                  <a:t>原始人脸数据</a:t>
                </a:r>
                <a14:m>
                  <m:oMath xmlns:m="http://schemas.openxmlformats.org/officeDocument/2006/math">
                    <m:sSub>
                      <m:sSubPr>
                        <m:ctrlPr>
                          <a:rPr lang="en-US" altLang="zh-CN" i="1">
                            <a:latin typeface="Cambria Math" panose="02040503050406030204" pitchFamily="18" charset="0"/>
                            <a:ea typeface="黑体" panose="02010609060101010101" charset="-122"/>
                            <a:cs typeface="Times New Roman" panose="02020603050405020304" pitchFamily="18" charset="0"/>
                          </a:rPr>
                        </m:ctrlPr>
                      </m:sSubPr>
                      <m:e>
                        <m:r>
                          <a:rPr lang="en-US" altLang="zh-CN" b="1" i="1">
                            <a:latin typeface="Cambria Math" panose="02040503050406030204"/>
                            <a:ea typeface="黑体" panose="02010609060101010101" charset="-122"/>
                            <a:cs typeface="Times New Roman" panose="02020603050405020304" pitchFamily="18" charset="0"/>
                          </a:rPr>
                          <m:t>𝒙</m:t>
                        </m:r>
                      </m:e>
                      <m:sub>
                        <m:r>
                          <a:rPr lang="en-US" altLang="zh-CN" i="1">
                            <a:latin typeface="Cambria Math" panose="02040503050406030204"/>
                            <a:ea typeface="黑体" panose="02010609060101010101" charset="-122"/>
                            <a:cs typeface="Times New Roman" panose="02020603050405020304" pitchFamily="18" charset="0"/>
                          </a:rPr>
                          <m:t>𝑖</m:t>
                        </m:r>
                      </m:sub>
                    </m:sSub>
                  </m:oMath>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710912" y="3860257"/>
                <a:ext cx="5319277" cy="369332"/>
              </a:xfrm>
              <a:prstGeom prst="rect">
                <a:avLst/>
              </a:prstGeom>
              <a:blipFill rotWithShape="1">
                <a:blip r:embed="rId11"/>
                <a:stretch>
                  <a:fillRect l="-7" t="-25" r="4" b="1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389789" y="3460441"/>
                <a:ext cx="45005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charset="-122"/>
                              <a:cs typeface="Times New Roman" panose="02020603050405020304" pitchFamily="18" charset="0"/>
                            </a:rPr>
                          </m:ctrlPr>
                        </m:sSubPr>
                        <m:e>
                          <m:r>
                            <a:rPr lang="en-US" altLang="zh-CN" b="1" i="1">
                              <a:latin typeface="Cambria Math" panose="02040503050406030204"/>
                              <a:ea typeface="黑体" panose="02010609060101010101" charset="-122"/>
                              <a:cs typeface="Times New Roman" panose="02020603050405020304" pitchFamily="18" charset="0"/>
                            </a:rPr>
                            <m:t>𝒙</m:t>
                          </m:r>
                        </m:e>
                        <m:sub>
                          <m:r>
                            <a:rPr lang="en-US" altLang="zh-CN" i="1">
                              <a:latin typeface="Cambria Math" panose="02040503050406030204"/>
                              <a:ea typeface="黑体" panose="02010609060101010101" charset="-122"/>
                              <a:cs typeface="Times New Roman" panose="02020603050405020304" pitchFamily="18" charset="0"/>
                            </a:rPr>
                            <m:t>𝑖</m:t>
                          </m:r>
                        </m:sub>
                      </m:sSub>
                    </m:oMath>
                  </m:oMathPara>
                </a14:m>
                <a:endParaRPr lang="zh-CN" altLang="en-US" dirty="0"/>
              </a:p>
            </p:txBody>
          </p:sp>
        </mc:Choice>
        <mc:Fallback>
          <p:sp>
            <p:nvSpPr>
              <p:cNvPr id="21" name="矩形 20"/>
              <p:cNvSpPr>
                <a:spLocks noRot="1" noChangeAspect="1" noMove="1" noResize="1" noEditPoints="1" noAdjustHandles="1" noChangeArrowheads="1" noChangeShapeType="1" noTextEdit="1"/>
              </p:cNvSpPr>
              <p:nvPr/>
            </p:nvSpPr>
            <p:spPr>
              <a:xfrm>
                <a:off x="389789" y="3460441"/>
                <a:ext cx="450059" cy="369332"/>
              </a:xfrm>
              <a:prstGeom prst="rect">
                <a:avLst/>
              </a:prstGeom>
              <a:blipFill rotWithShape="1">
                <a:blip r:embed="rId12"/>
                <a:stretch>
                  <a:fillRect l="-119" t="-88" r="84" b="24"/>
                </a:stretch>
              </a:blipFill>
            </p:spPr>
            <p:txBody>
              <a:bodyPr/>
              <a:lstStyle/>
              <a:p>
                <a:r>
                  <a:rPr lang="zh-CN" altLang="en-US">
                    <a:noFill/>
                  </a:rPr>
                  <a:t> </a:t>
                </a:r>
              </a:p>
            </p:txBody>
          </p:sp>
        </mc:Fallback>
      </mc:AlternateContent>
      <p:grpSp>
        <p:nvGrpSpPr>
          <p:cNvPr id="6" name="组合 5"/>
          <p:cNvGrpSpPr/>
          <p:nvPr/>
        </p:nvGrpSpPr>
        <p:grpSpPr>
          <a:xfrm>
            <a:off x="5747173" y="2406108"/>
            <a:ext cx="3073540" cy="1749246"/>
            <a:chOff x="6010276" y="2865279"/>
            <a:chExt cx="3073540" cy="1749246"/>
          </a:xfrm>
        </p:grpSpPr>
        <p:pic>
          <p:nvPicPr>
            <p:cNvPr id="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26" y="2865279"/>
              <a:ext cx="406813"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22" name="矩形 21"/>
                <p:cNvSpPr/>
                <p:nvPr/>
              </p:nvSpPr>
              <p:spPr>
                <a:xfrm>
                  <a:off x="6010276" y="3744437"/>
                  <a:ext cx="1362081" cy="830997"/>
                </a:xfrm>
                <a:prstGeom prst="rect">
                  <a:avLst/>
                </a:prstGeom>
              </p:spPr>
              <p:txBody>
                <a:bodyPr wrap="square">
                  <a:spAutoFit/>
                </a:bodyPr>
                <a:lstStyle/>
                <a:p>
                  <a:pPr algn="ctr"/>
                  <a14:m>
                    <m:oMath xmlns:m="http://schemas.openxmlformats.org/officeDocument/2006/math">
                      <m:sSub>
                        <m:sSubPr>
                          <m:ctrlPr>
                            <a:rPr lang="en-US" altLang="zh-CN" sz="1600" i="1">
                              <a:latin typeface="Cambria Math" panose="02040503050406030204" pitchFamily="18" charset="0"/>
                              <a:ea typeface="黑体" panose="02010609060101010101" charset="-122"/>
                              <a:cs typeface="Times New Roman" panose="02020603050405020304" pitchFamily="18" charset="0"/>
                            </a:rPr>
                          </m:ctrlPr>
                        </m:sSubPr>
                        <m:e>
                          <m:r>
                            <a:rPr lang="en-US" altLang="zh-CN" sz="1600" b="1" i="1">
                              <a:latin typeface="Cambria Math" panose="02040503050406030204"/>
                              <a:ea typeface="黑体" panose="02010609060101010101" charset="-122"/>
                              <a:cs typeface="Times New Roman" panose="02020603050405020304" pitchFamily="18" charset="0"/>
                            </a:rPr>
                            <m:t>𝒙</m:t>
                          </m:r>
                        </m:e>
                        <m:sub>
                          <m:r>
                            <a:rPr lang="en-US" altLang="zh-CN" sz="1600" i="1">
                              <a:latin typeface="Cambria Math" panose="02040503050406030204"/>
                              <a:ea typeface="黑体" panose="02010609060101010101" charset="-122"/>
                              <a:cs typeface="Times New Roman" panose="02020603050405020304" pitchFamily="18" charset="0"/>
                            </a:rPr>
                            <m:t>𝑖</m:t>
                          </m:r>
                        </m:sub>
                      </m:sSub>
                    </m:oMath>
                  </a14:m>
                  <a:r>
                    <a:rPr lang="zh-CN" altLang="en-US" sz="1600" dirty="0">
                      <a:ea typeface="黑体" panose="02010609060101010101" charset="-122"/>
                    </a:rPr>
                    <a:t>的像素点空间表达</a:t>
                  </a:r>
                  <a14:m>
                    <m:oMath xmlns:m="http://schemas.openxmlformats.org/officeDocument/2006/math">
                      <m:r>
                        <a:rPr lang="en-US" altLang="zh-CN" sz="1600" i="1">
                          <a:latin typeface="Cambria Math" panose="02040503050406030204"/>
                          <a:ea typeface="黑体" panose="02010609060101010101" charset="-122"/>
                        </a:rPr>
                        <m:t>32</m:t>
                      </m:r>
                      <m:r>
                        <a:rPr lang="en-US" altLang="zh-CN" sz="1600" i="1">
                          <a:latin typeface="Cambria Math" panose="02040503050406030204"/>
                          <a:ea typeface="Cambria Math" panose="02040503050406030204"/>
                        </a:rPr>
                        <m:t>×</m:t>
                      </m:r>
                      <m:r>
                        <a:rPr lang="en-US" altLang="zh-CN" sz="1600" i="1">
                          <a:latin typeface="Cambria Math" panose="02040503050406030204"/>
                          <a:ea typeface="Cambria Math" panose="02040503050406030204"/>
                        </a:rPr>
                        <m:t>32</m:t>
                      </m:r>
                    </m:oMath>
                  </a14:m>
                  <a:endParaRPr lang="zh-CN" altLang="en-US" sz="1600" dirty="0"/>
                </a:p>
              </p:txBody>
            </p:sp>
          </mc:Choice>
          <mc:Fallback>
            <p:sp>
              <p:nvSpPr>
                <p:cNvPr id="22" name="矩形 21"/>
                <p:cNvSpPr>
                  <a:spLocks noRot="1" noChangeAspect="1" noMove="1" noResize="1" noEditPoints="1" noAdjustHandles="1" noChangeArrowheads="1" noChangeShapeType="1" noTextEdit="1"/>
                </p:cNvSpPr>
                <p:nvPr/>
              </p:nvSpPr>
              <p:spPr>
                <a:xfrm>
                  <a:off x="6010276" y="3744437"/>
                  <a:ext cx="1362081" cy="830997"/>
                </a:xfrm>
                <a:prstGeom prst="rect">
                  <a:avLst/>
                </a:prstGeom>
                <a:blipFill rotWithShape="1">
                  <a:blip r:embed="rId13"/>
                </a:blipFill>
              </p:spPr>
              <p:txBody>
                <a:bodyPr/>
                <a:lstStyle/>
                <a:p>
                  <a:r>
                    <a:rPr lang="zh-CN" altLang="en-US">
                      <a:noFill/>
                    </a:rPr>
                    <a:t> </a:t>
                  </a:r>
                </a:p>
              </p:txBody>
            </p:sp>
          </mc:Fallback>
        </mc:AlternateContent>
        <p:sp>
          <p:nvSpPr>
            <p:cNvPr id="23" name="右箭头 22"/>
            <p:cNvSpPr/>
            <p:nvPr/>
          </p:nvSpPr>
          <p:spPr>
            <a:xfrm>
              <a:off x="7096130" y="3021171"/>
              <a:ext cx="514350" cy="400051"/>
            </a:xfrm>
            <a:prstGeom prst="right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mc:AlternateContent xmlns:mc="http://schemas.openxmlformats.org/markup-compatibility/2006">
          <mc:Choice xmlns:a14="http://schemas.microsoft.com/office/drawing/2010/main" Requires="a14">
            <p:sp>
              <p:nvSpPr>
                <p:cNvPr id="24" name="矩形 23"/>
                <p:cNvSpPr/>
                <p:nvPr/>
              </p:nvSpPr>
              <p:spPr>
                <a:xfrm>
                  <a:off x="7716903" y="2974975"/>
                  <a:ext cx="136691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en-US" altLang="zh-CN" b="0" i="1" smtClean="0">
                                <a:latin typeface="Cambria Math" panose="02040503050406030204"/>
                                <a:ea typeface="黑体" panose="02010609060101010101" charset="-122"/>
                              </a:rPr>
                              <m:t>(</m:t>
                            </m:r>
                            <m:sSub>
                              <m:sSubPr>
                                <m:ctrlPr>
                                  <a:rPr lang="en-US" altLang="zh-CN" i="1">
                                    <a:latin typeface="Cambria Math" panose="02040503050406030204" pitchFamily="18" charset="0"/>
                                    <a:ea typeface="黑体" panose="02010609060101010101" charset="-122"/>
                                  </a:rPr>
                                </m:ctrlPr>
                              </m:sSubPr>
                              <m:e>
                                <m:r>
                                  <a:rPr lang="zh-CN" altLang="en-US" i="1">
                                    <a:latin typeface="Cambria Math" panose="02040503050406030204"/>
                                    <a:ea typeface="黑体" panose="02010609060101010101" charset="-122"/>
                                  </a:rPr>
                                  <m:t>𝛼</m:t>
                                </m:r>
                              </m:e>
                              <m:sub>
                                <m:r>
                                  <a:rPr lang="en-US" altLang="zh-CN" i="1">
                                    <a:latin typeface="Cambria Math" panose="02040503050406030204"/>
                                    <a:ea typeface="黑体" panose="02010609060101010101" charset="-122"/>
                                  </a:rPr>
                                  <m:t>𝑖</m:t>
                                </m:r>
                                <m:r>
                                  <a:rPr lang="en-US" altLang="zh-CN" b="0" i="1" smtClean="0">
                                    <a:latin typeface="Cambria Math" panose="02040503050406030204"/>
                                    <a:ea typeface="黑体" panose="02010609060101010101" charset="-122"/>
                                  </a:rPr>
                                  <m:t>1</m:t>
                                </m:r>
                              </m:sub>
                            </m:sSub>
                            <m:r>
                              <a:rPr lang="en-US" altLang="zh-CN" b="0" i="1" smtClean="0">
                                <a:latin typeface="Cambria Math" panose="02040503050406030204"/>
                                <a:ea typeface="黑体" panose="02010609060101010101" charset="-122"/>
                              </a:rPr>
                              <m:t>,…</m:t>
                            </m:r>
                            <m:r>
                              <m:rPr>
                                <m:nor/>
                              </m:rPr>
                              <a:rPr lang="zh-CN" altLang="en-US" dirty="0">
                                <a:latin typeface="Cambria Math" panose="02040503050406030204" pitchFamily="18" charset="0"/>
                              </a:rPr>
                              <m:t> </m:t>
                            </m:r>
                            <m:r>
                              <a:rPr lang="zh-CN" altLang="en-US" i="1">
                                <a:latin typeface="Cambria Math" panose="02040503050406030204"/>
                                <a:ea typeface="黑体" panose="02010609060101010101" charset="-122"/>
                              </a:rPr>
                              <m:t>𝛼</m:t>
                            </m:r>
                          </m:e>
                          <m:sub>
                            <m:r>
                              <a:rPr lang="en-US" altLang="zh-CN" i="1">
                                <a:latin typeface="Cambria Math" panose="02040503050406030204"/>
                                <a:ea typeface="黑体" panose="02010609060101010101" charset="-122"/>
                              </a:rPr>
                              <m:t>𝑖𝑙</m:t>
                            </m:r>
                          </m:sub>
                        </m:sSub>
                        <m:r>
                          <a:rPr lang="en-US" altLang="zh-CN" b="0" i="1" smtClean="0">
                            <a:latin typeface="Cambria Math" panose="02040503050406030204"/>
                            <a:ea typeface="黑体" panose="02010609060101010101" charset="-122"/>
                          </a:rPr>
                          <m:t>)</m:t>
                        </m:r>
                      </m:oMath>
                    </m:oMathPara>
                  </a14:m>
                  <a:endParaRPr lang="zh-CN" altLang="en-US" dirty="0"/>
                </a:p>
              </p:txBody>
            </p:sp>
          </mc:Choice>
          <mc:Fallback>
            <p:sp>
              <p:nvSpPr>
                <p:cNvPr id="24" name="矩形 23"/>
                <p:cNvSpPr>
                  <a:spLocks noRot="1" noChangeAspect="1" noMove="1" noResize="1" noEditPoints="1" noAdjustHandles="1" noChangeArrowheads="1" noChangeShapeType="1" noTextEdit="1"/>
                </p:cNvSpPr>
                <p:nvPr/>
              </p:nvSpPr>
              <p:spPr>
                <a:xfrm>
                  <a:off x="7716903" y="2974975"/>
                  <a:ext cx="1366913" cy="369332"/>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7654993" y="3783528"/>
                  <a:ext cx="1362081" cy="830997"/>
                </a:xfrm>
                <a:prstGeom prst="rect">
                  <a:avLst/>
                </a:prstGeom>
              </p:spPr>
              <p:txBody>
                <a:bodyPr wrap="square">
                  <a:spAutoFit/>
                </a:bodyPr>
                <a:lstStyle/>
                <a:p>
                  <a:pPr algn="ctr"/>
                  <a14:m>
                    <m:oMath xmlns:m="http://schemas.openxmlformats.org/officeDocument/2006/math">
                      <m:sSub>
                        <m:sSubPr>
                          <m:ctrlPr>
                            <a:rPr lang="en-US" altLang="zh-CN" sz="1600" i="1" smtClean="0">
                              <a:latin typeface="Cambria Math" panose="02040503050406030204" pitchFamily="18" charset="0"/>
                              <a:ea typeface="黑体" panose="02010609060101010101" charset="-122"/>
                              <a:cs typeface="Times New Roman" panose="02020603050405020304" pitchFamily="18" charset="0"/>
                            </a:rPr>
                          </m:ctrlPr>
                        </m:sSubPr>
                        <m:e>
                          <m:r>
                            <a:rPr lang="en-US" altLang="zh-CN" sz="1600" b="1" i="1">
                              <a:latin typeface="Cambria Math" panose="02040503050406030204"/>
                              <a:ea typeface="黑体" panose="02010609060101010101" charset="-122"/>
                              <a:cs typeface="Times New Roman" panose="02020603050405020304" pitchFamily="18" charset="0"/>
                            </a:rPr>
                            <m:t>𝒙</m:t>
                          </m:r>
                        </m:e>
                        <m:sub>
                          <m:r>
                            <a:rPr lang="en-US" altLang="zh-CN" sz="1600" i="1">
                              <a:latin typeface="Cambria Math" panose="02040503050406030204"/>
                              <a:ea typeface="黑体" panose="02010609060101010101" charset="-122"/>
                              <a:cs typeface="Times New Roman" panose="02020603050405020304" pitchFamily="18" charset="0"/>
                            </a:rPr>
                            <m:t>𝑖</m:t>
                          </m:r>
                        </m:sub>
                      </m:sSub>
                    </m:oMath>
                  </a14:m>
                  <a:r>
                    <a:rPr lang="zh-CN" altLang="en-US" sz="1600" dirty="0">
                      <a:ea typeface="黑体" panose="02010609060101010101" charset="-122"/>
                    </a:rPr>
                    <a:t>的人脸子空间的</a:t>
                  </a:r>
                  <a14:m>
                    <m:oMath xmlns:m="http://schemas.openxmlformats.org/officeDocument/2006/math">
                      <m:r>
                        <a:rPr lang="en-US" altLang="zh-CN" sz="1600" i="1">
                          <a:latin typeface="Cambria Math" panose="02040503050406030204"/>
                          <a:ea typeface="Cambria Math" panose="02040503050406030204"/>
                          <a:cs typeface="Times New Roman" panose="02020603050405020304" pitchFamily="18" charset="0"/>
                        </a:rPr>
                        <m:t>𝑙</m:t>
                      </m:r>
                    </m:oMath>
                  </a14:m>
                  <a:r>
                    <a:rPr lang="zh-CN" altLang="en-US" sz="1600" dirty="0">
                      <a:ea typeface="黑体" panose="02010609060101010101" charset="-122"/>
                    </a:rPr>
                    <a:t>个系数表达</a:t>
                  </a:r>
                  <a:endParaRPr lang="zh-CN" altLang="en-US" sz="1600" dirty="0"/>
                </a:p>
              </p:txBody>
            </p:sp>
          </mc:Choice>
          <mc:Fallback>
            <p:sp>
              <p:nvSpPr>
                <p:cNvPr id="33" name="矩形 32"/>
                <p:cNvSpPr>
                  <a:spLocks noRot="1" noChangeAspect="1" noMove="1" noResize="1" noEditPoints="1" noAdjustHandles="1" noChangeArrowheads="1" noChangeShapeType="1" noTextEdit="1"/>
                </p:cNvSpPr>
                <p:nvPr/>
              </p:nvSpPr>
              <p:spPr>
                <a:xfrm>
                  <a:off x="7654993" y="3783528"/>
                  <a:ext cx="1362081" cy="830997"/>
                </a:xfrm>
                <a:prstGeom prst="rect">
                  <a:avLst/>
                </a:prstGeom>
                <a:blipFill rotWithShape="1">
                  <a:blip r:embed="rId15"/>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6" name="云形标注 25"/>
              <p:cNvSpPr/>
              <p:nvPr/>
            </p:nvSpPr>
            <p:spPr>
              <a:xfrm>
                <a:off x="528387" y="4218551"/>
                <a:ext cx="8000170" cy="2156964"/>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just"/>
                <a:endParaRPr lang="en-US" altLang="zh-CN" sz="2000" dirty="0">
                  <a:latin typeface="Times New Roman" panose="02020603050405020304" pitchFamily="18" charset="0"/>
                  <a:ea typeface="黑体" panose="02010609060101010101" charset="-122"/>
                  <a:cs typeface="Times New Roman" panose="02020603050405020304" pitchFamily="18" charset="0"/>
                </a:endParaRPr>
              </a:p>
              <a:p>
                <a:pPr algn="just"/>
                <a:endParaRPr lang="en-US" altLang="zh-CN" sz="2000" dirty="0">
                  <a:latin typeface="Times New Roman" panose="02020603050405020304" pitchFamily="18" charset="0"/>
                  <a:ea typeface="黑体" panose="02010609060101010101" charset="-122"/>
                  <a:cs typeface="Times New Roman" panose="02020603050405020304" pitchFamily="18" charset="0"/>
                </a:endParaRPr>
              </a:p>
              <a:p>
                <a:pPr algn="just"/>
                <a:endParaRPr lang="en-US" altLang="zh-CN" sz="2000" dirty="0">
                  <a:latin typeface="Times New Roman" panose="02020603050405020304" pitchFamily="18" charset="0"/>
                  <a:ea typeface="黑体" panose="02010609060101010101" charset="-122"/>
                  <a:cs typeface="Times New Roman" panose="02020603050405020304" pitchFamily="18" charset="0"/>
                </a:endParaRPr>
              </a:p>
              <a:p>
                <a:pPr algn="just">
                  <a:lnSpc>
                    <a:spcPct val="120000"/>
                  </a:lnSpc>
                </a:pPr>
                <a:r>
                  <a:rPr lang="zh-CN" altLang="en-US" sz="2000" dirty="0">
                    <a:latin typeface="Times New Roman" panose="02020603050405020304" pitchFamily="18" charset="0"/>
                    <a:ea typeface="黑体" panose="02010609060101010101" charset="-122"/>
                    <a:cs typeface="Times New Roman" panose="02020603050405020304" pitchFamily="18" charset="0"/>
                  </a:rPr>
                  <a:t>在后续人脸识别分类中，就使用这</a:t>
                </a:r>
                <a14:m>
                  <m:oMath xmlns:m="http://schemas.openxmlformats.org/officeDocument/2006/math">
                    <m:r>
                      <a:rPr lang="en-US" altLang="zh-CN" sz="2000" i="1">
                        <a:latin typeface="Cambria Math" panose="02040503050406030204"/>
                        <a:ea typeface="Cambria Math" panose="02040503050406030204"/>
                        <a:cs typeface="Times New Roman" panose="02020603050405020304" pitchFamily="18" charset="0"/>
                      </a:rPr>
                      <m:t>𝑙</m:t>
                    </m:r>
                  </m:oMath>
                </a14:m>
                <a:r>
                  <a:rPr lang="zh-CN" altLang="en-US" sz="2000" dirty="0">
                    <a:latin typeface="Times New Roman" panose="02020603050405020304" pitchFamily="18" charset="0"/>
                    <a:ea typeface="黑体" panose="02010609060101010101" charset="-122"/>
                    <a:cs typeface="Times New Roman" panose="02020603050405020304" pitchFamily="18" charset="0"/>
                  </a:rPr>
                  <a:t>个系数来表示原始人脸图像。即计算两张人脸是否相似，不是去计算两个</a:t>
                </a:r>
                <a14:m>
                  <m:oMath xmlns:m="http://schemas.openxmlformats.org/officeDocument/2006/math">
                    <m:r>
                      <a:rPr lang="en-US" altLang="zh-CN" sz="2000" i="1">
                        <a:latin typeface="Cambria Math" panose="02040503050406030204"/>
                        <a:ea typeface="黑体" panose="02010609060101010101" charset="-122"/>
                      </a:rPr>
                      <m:t>32</m:t>
                    </m:r>
                    <m:r>
                      <a:rPr lang="en-US" altLang="zh-CN" sz="2000" i="1">
                        <a:latin typeface="Cambria Math" panose="02040503050406030204"/>
                        <a:ea typeface="Cambria Math" panose="02040503050406030204"/>
                      </a:rPr>
                      <m:t>×</m:t>
                    </m:r>
                    <m:r>
                      <a:rPr lang="en-US" altLang="zh-CN" sz="2000" i="1">
                        <a:latin typeface="Cambria Math" panose="02040503050406030204"/>
                        <a:ea typeface="Cambria Math" panose="02040503050406030204"/>
                      </a:rPr>
                      <m:t>32</m:t>
                    </m:r>
                  </m:oMath>
                </a14:m>
                <a:r>
                  <a:rPr lang="zh-CN" altLang="en-US" sz="2000" dirty="0">
                    <a:latin typeface="Times New Roman" panose="02020603050405020304" pitchFamily="18" charset="0"/>
                    <a:ea typeface="黑体" panose="02010609060101010101" charset="-122"/>
                    <a:cs typeface="Times New Roman" panose="02020603050405020304" pitchFamily="18" charset="0"/>
                  </a:rPr>
                  <a:t>矩阵是否相似，而是计算两个人脸所对应的</a:t>
                </a:r>
                <a14:m>
                  <m:oMath xmlns:m="http://schemas.openxmlformats.org/officeDocument/2006/math">
                    <m:r>
                      <a:rPr lang="en-US" altLang="zh-CN" sz="2000" i="1">
                        <a:latin typeface="Cambria Math" panose="02040503050406030204"/>
                        <a:ea typeface="Cambria Math" panose="02040503050406030204"/>
                        <a:cs typeface="Times New Roman" panose="02020603050405020304" pitchFamily="18" charset="0"/>
                      </a:rPr>
                      <m:t>𝑙</m:t>
                    </m:r>
                  </m:oMath>
                </a14:m>
                <a:r>
                  <a:rPr lang="zh-CN" altLang="en-US" sz="2000" dirty="0">
                    <a:latin typeface="Times New Roman" panose="02020603050405020304" pitchFamily="18" charset="0"/>
                    <a:ea typeface="黑体" panose="02010609060101010101" charset="-122"/>
                    <a:cs typeface="Times New Roman" panose="02020603050405020304" pitchFamily="18" charset="0"/>
                  </a:rPr>
                  <a:t>个系数是否相似</a:t>
                </a:r>
                <a:endParaRPr lang="zh-CN" altLang="en-US" sz="2000" dirty="0">
                  <a:latin typeface="Times New Roman" panose="02020603050405020304" pitchFamily="18" charset="0"/>
                  <a:ea typeface="黑体" panose="02010609060101010101" charset="-122"/>
                  <a:cs typeface="Times New Roman" panose="02020603050405020304" pitchFamily="18" charset="0"/>
                </a:endParaRPr>
              </a:p>
              <a:p>
                <a:pPr algn="just"/>
                <a:endParaRPr lang="en-US" altLang="zh-CN" sz="2000" dirty="0">
                  <a:latin typeface="Times New Roman" panose="02020603050405020304" pitchFamily="18" charset="0"/>
                  <a:ea typeface="黑体" panose="02010609060101010101" charset="-122"/>
                  <a:cs typeface="Times New Roman" panose="02020603050405020304" pitchFamily="18" charset="0"/>
                </a:endParaRPr>
              </a:p>
              <a:p>
                <a:pPr algn="just"/>
                <a:endParaRPr lang="zh-CN" altLang="en-US" sz="2800" dirty="0">
                  <a:ea typeface="黑体" panose="02010609060101010101" charset="-122"/>
                </a:endParaRPr>
              </a:p>
            </p:txBody>
          </p:sp>
        </mc:Choice>
        <mc:Fallback>
          <p:sp>
            <p:nvSpPr>
              <p:cNvPr id="26" name="云形标注 25"/>
              <p:cNvSpPr>
                <a:spLocks noRot="1" noChangeAspect="1" noMove="1" noResize="1" noEditPoints="1" noAdjustHandles="1" noChangeArrowheads="1" noChangeShapeType="1" noTextEdit="1"/>
              </p:cNvSpPr>
              <p:nvPr/>
            </p:nvSpPr>
            <p:spPr>
              <a:xfrm>
                <a:off x="528387" y="4218551"/>
                <a:ext cx="8000170" cy="2156964"/>
              </a:xfrm>
              <a:prstGeom prst="cloudCallout">
                <a:avLst/>
              </a:prstGeom>
              <a:blipFill rotWithShape="1">
                <a:blip r:embed="rId16"/>
                <a:stretch>
                  <a:fillRect l="-247" t="-24387" r="-208" b="-19749"/>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28"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基于特征人脸的降维</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childTnLst>
                          </p:cTn>
                        </p:par>
                        <p:par>
                          <p:cTn id="17" fill="hold">
                            <p:stCondLst>
                              <p:cond delay="2250"/>
                            </p:stCondLst>
                            <p:childTnLst>
                              <p:par>
                                <p:cTn id="18" presetID="10" presetClass="entr" presetSubtype="0" fill="hold" nodeType="afterEffect">
                                  <p:stCondLst>
                                    <p:cond delay="25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par>
                          <p:cTn id="21" fill="hold">
                            <p:stCondLst>
                              <p:cond delay="3500"/>
                            </p:stCondLst>
                            <p:childTnLst>
                              <p:par>
                                <p:cTn id="22" presetID="10" presetClass="entr" presetSubtype="0" fill="hold" grpId="0" nodeType="afterEffect">
                                  <p:stCondLst>
                                    <p:cond delay="2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332621" y="1340621"/>
            <a:ext cx="1353429" cy="657727"/>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marL="0" defTabSz="914400" fontAlgn="base">
              <a:spcAft>
                <a:spcPct val="0"/>
              </a:spcAft>
              <a:defRPr/>
            </a:pPr>
            <a:r>
              <a:rPr lang="zh-CN" altLang="en-US" sz="3200" dirty="0">
                <a:latin typeface="方正姚体" panose="02010601030101010101" pitchFamily="2" charset="-122"/>
                <a:ea typeface="方正姚体" panose="02010601030101010101" pitchFamily="2" charset="-122"/>
                <a:cs typeface="Times New Roman" panose="02020603050405020304" pitchFamily="18" charset="0"/>
              </a:rPr>
              <a:t>聚类</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22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16165" y="2993712"/>
            <a:ext cx="406813"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0" name="TextBox 9"/>
              <p:cNvSpPr txBox="1"/>
              <p:nvPr/>
            </p:nvSpPr>
            <p:spPr>
              <a:xfrm>
                <a:off x="4465615" y="3101662"/>
                <a:ext cx="41549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charset="-122"/>
                        </a:rPr>
                        <m:t>=</m:t>
                      </m:r>
                    </m:oMath>
                  </m:oMathPara>
                </a14:m>
                <a:endParaRPr lang="zh-CN" altLang="en-US" dirty="0">
                  <a:ea typeface="黑体" panose="02010609060101010101" charset="-122"/>
                </a:endParaRPr>
              </a:p>
            </p:txBody>
          </p:sp>
        </mc:Choice>
        <mc:Fallback>
          <p:sp>
            <p:nvSpPr>
              <p:cNvPr id="10" name="TextBox 9"/>
              <p:cNvSpPr txBox="1">
                <a:spLocks noRot="1" noChangeAspect="1" noMove="1" noResize="1" noEditPoints="1" noAdjustHandles="1" noChangeArrowheads="1" noChangeShapeType="1" noTextEdit="1"/>
              </p:cNvSpPr>
              <p:nvPr/>
            </p:nvSpPr>
            <p:spPr>
              <a:xfrm>
                <a:off x="4465615" y="3101662"/>
                <a:ext cx="415498" cy="369332"/>
              </a:xfrm>
              <a:prstGeom prst="rect">
                <a:avLst/>
              </a:prstGeom>
              <a:blipFill rotWithShape="1">
                <a:blip r:embed="rId2"/>
                <a:stretch>
                  <a:fillRect l="-71" t="-87" r="121"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4714593" y="3101662"/>
                <a:ext cx="7632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zh-CN" altLang="en-US" i="1" smtClean="0">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m:t>
                          </m:r>
                          <m:r>
                            <a:rPr lang="en-US" altLang="zh-CN" b="0" i="1" smtClean="0">
                              <a:latin typeface="Cambria Math" panose="02040503050406030204"/>
                              <a:ea typeface="黑体" panose="02010609060101010101" charset="-122"/>
                            </a:rPr>
                            <m:t>1</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8" name="TextBox 17"/>
              <p:cNvSpPr txBox="1">
                <a:spLocks noRot="1" noChangeAspect="1" noMove="1" noResize="1" noEditPoints="1" noAdjustHandles="1" noChangeArrowheads="1" noChangeShapeType="1" noTextEdit="1"/>
              </p:cNvSpPr>
              <p:nvPr/>
            </p:nvSpPr>
            <p:spPr>
              <a:xfrm>
                <a:off x="4714593" y="3101662"/>
                <a:ext cx="763286" cy="369332"/>
              </a:xfrm>
              <a:prstGeom prst="rect">
                <a:avLst/>
              </a:prstGeom>
              <a:blipFill rotWithShape="1">
                <a:blip r:embed="rId3"/>
                <a:stretch>
                  <a:fillRect l="-46" t="-87" r="48"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822950" y="3120713"/>
                <a:ext cx="9364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en-US" altLang="zh-CN" b="0" i="1" smtClean="0">
                              <a:latin typeface="Cambria Math" panose="02040503050406030204"/>
                              <a:ea typeface="黑体" panose="02010609060101010101" charset="-122"/>
                            </a:rPr>
                            <m:t>+</m:t>
                          </m:r>
                          <m:r>
                            <a:rPr lang="zh-CN" altLang="en-US" i="1" smtClean="0">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m:t>
                          </m:r>
                          <m:r>
                            <a:rPr lang="en-US" altLang="zh-CN" b="0" i="1" smtClean="0">
                              <a:latin typeface="Cambria Math" panose="02040503050406030204"/>
                              <a:ea typeface="黑体" panose="02010609060101010101" charset="-122"/>
                            </a:rPr>
                            <m:t>2</m:t>
                          </m:r>
                        </m:sub>
                      </m:sSub>
                      <m:r>
                        <a:rPr lang="en-US" altLang="zh-CN" i="1" smtClean="0">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9" name="TextBox 18"/>
              <p:cNvSpPr txBox="1">
                <a:spLocks noRot="1" noChangeAspect="1" noMove="1" noResize="1" noEditPoints="1" noAdjustHandles="1" noChangeArrowheads="1" noChangeShapeType="1" noTextEdit="1"/>
              </p:cNvSpPr>
              <p:nvPr/>
            </p:nvSpPr>
            <p:spPr>
              <a:xfrm>
                <a:off x="5822950" y="3120713"/>
                <a:ext cx="936410" cy="369332"/>
              </a:xfrm>
              <a:prstGeom prst="rect">
                <a:avLst/>
              </a:prstGeom>
              <a:blipFill rotWithShape="1">
                <a:blip r:embed="rId4"/>
                <a:stretch>
                  <a:fillRect t="-87" r="45" b="23"/>
                </a:stretch>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228" y="2903383"/>
            <a:ext cx="37147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8565" y="2897033"/>
            <a:ext cx="428625"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13" name="矩形 12"/>
              <p:cNvSpPr/>
              <p:nvPr/>
            </p:nvSpPr>
            <p:spPr>
              <a:xfrm>
                <a:off x="7135590" y="3031812"/>
                <a:ext cx="65114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黑体" panose="02010609060101010101" charset="-122"/>
                        </a:rPr>
                        <m:t>+</m:t>
                      </m:r>
                      <m:r>
                        <a:rPr lang="en-US" altLang="zh-CN" b="0" i="1" smtClean="0">
                          <a:latin typeface="Cambria Math" panose="02040503050406030204"/>
                          <a:ea typeface="黑体" panose="02010609060101010101" charset="-122"/>
                        </a:rPr>
                        <m:t>…</m:t>
                      </m:r>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7135590" y="3031812"/>
                <a:ext cx="651140" cy="369332"/>
              </a:xfrm>
              <a:prstGeom prst="rect">
                <a:avLst/>
              </a:prstGeom>
              <a:blipFill rotWithShape="1">
                <a:blip r:embed="rId7"/>
                <a:stretch>
                  <a:fillRect l="-15" t="-87" r="55"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743821" y="3082611"/>
                <a:ext cx="90370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anose="02010609060101010101" charset="-122"/>
                            </a:rPr>
                          </m:ctrlPr>
                        </m:sSubPr>
                        <m:e>
                          <m:r>
                            <a:rPr lang="en-US" altLang="zh-CN" i="1">
                              <a:latin typeface="Cambria Math" panose="02040503050406030204"/>
                              <a:ea typeface="黑体" panose="02010609060101010101" charset="-122"/>
                            </a:rPr>
                            <m:t>+</m:t>
                          </m:r>
                          <m:r>
                            <a:rPr lang="zh-CN" altLang="en-US" i="1">
                              <a:latin typeface="Cambria Math" panose="02040503050406030204"/>
                              <a:ea typeface="黑体" panose="02010609060101010101" charset="-122"/>
                            </a:rPr>
                            <m:t>𝛼</m:t>
                          </m:r>
                        </m:e>
                        <m:sub>
                          <m:r>
                            <a:rPr lang="en-US" altLang="zh-CN" b="0" i="1" smtClean="0">
                              <a:latin typeface="Cambria Math" panose="02040503050406030204"/>
                              <a:ea typeface="黑体" panose="02010609060101010101" charset="-122"/>
                            </a:rPr>
                            <m:t>𝑖𝑙</m:t>
                          </m:r>
                        </m:sub>
                      </m:sSub>
                      <m:r>
                        <a:rPr lang="en-US" altLang="zh-CN" i="1">
                          <a:latin typeface="Cambria Math" panose="02040503050406030204"/>
                          <a:ea typeface="Cambria Math" panose="02040503050406030204"/>
                        </a:rPr>
                        <m:t>×</m:t>
                      </m:r>
                    </m:oMath>
                  </m:oMathPara>
                </a14:m>
                <a:endParaRPr lang="zh-CN" altLang="en-US" dirty="0">
                  <a:ea typeface="黑体" panose="02010609060101010101" charset="-122"/>
                </a:endParaRPr>
              </a:p>
            </p:txBody>
          </p:sp>
        </mc:Choice>
        <mc:Fallback>
          <p:sp>
            <p:nvSpPr>
              <p:cNvPr id="14" name="矩形 13"/>
              <p:cNvSpPr>
                <a:spLocks noRot="1" noChangeAspect="1" noMove="1" noResize="1" noEditPoints="1" noAdjustHandles="1" noChangeArrowheads="1" noChangeShapeType="1" noTextEdit="1"/>
              </p:cNvSpPr>
              <p:nvPr/>
            </p:nvSpPr>
            <p:spPr>
              <a:xfrm>
                <a:off x="7743821" y="3082611"/>
                <a:ext cx="903709" cy="369332"/>
              </a:xfrm>
              <a:prstGeom prst="rect">
                <a:avLst/>
              </a:prstGeom>
              <a:blipFill rotWithShape="1">
                <a:blip r:embed="rId8"/>
                <a:stretch>
                  <a:fillRect l="-70" t="-87" r="11" b="22"/>
                </a:stretch>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3378" y="2852583"/>
            <a:ext cx="409575"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16"/>
          <p:cNvCxnSpPr/>
          <p:nvPr/>
        </p:nvCxnSpPr>
        <p:spPr>
          <a:xfrm>
            <a:off x="5226422" y="3903617"/>
            <a:ext cx="377746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矩形 19"/>
              <p:cNvSpPr/>
              <p:nvPr/>
            </p:nvSpPr>
            <p:spPr>
              <a:xfrm>
                <a:off x="4967455" y="4060643"/>
                <a:ext cx="4014399" cy="849528"/>
              </a:xfrm>
              <a:prstGeom prst="rect">
                <a:avLst/>
              </a:prstGeom>
            </p:spPr>
            <p:txBody>
              <a:bodyPr wrap="square">
                <a:spAutoFit/>
              </a:bodyPr>
              <a:lstStyle/>
              <a:p>
                <a:pPr algn="ctr">
                  <a:lnSpc>
                    <a:spcPct val="130000"/>
                  </a:lnSpc>
                </a:pPr>
                <a:r>
                  <a:rPr lang="zh-CN" altLang="en-US" sz="2000" b="1" dirty="0">
                    <a:solidFill>
                      <a:srgbClr val="C00000"/>
                    </a:solidFill>
                    <a:latin typeface="Times New Roman" panose="02020603050405020304" pitchFamily="18" charset="0"/>
                    <a:ea typeface="黑体" panose="02010609060101010101" charset="-122"/>
                    <a:cs typeface="Times New Roman" panose="02020603050405020304" pitchFamily="18" charset="0"/>
                  </a:rPr>
                  <a:t>特征人脸表示：</a:t>
                </a:r>
                <a:r>
                  <a:rPr lang="zh-CN" altLang="en-US" sz="2000" dirty="0">
                    <a:latin typeface="Times New Roman" panose="02020603050405020304" pitchFamily="18" charset="0"/>
                    <a:ea typeface="黑体" panose="02010609060101010101" charset="-122"/>
                    <a:cs typeface="Times New Roman" panose="02020603050405020304" pitchFamily="18" charset="0"/>
                  </a:rPr>
                  <a:t>使用</a:t>
                </a:r>
                <a14:m>
                  <m:oMath xmlns:m="http://schemas.openxmlformats.org/officeDocument/2006/math">
                    <m:r>
                      <a:rPr lang="en-US" altLang="zh-CN" sz="2000" i="1">
                        <a:latin typeface="Cambria Math" panose="02040503050406030204"/>
                        <a:ea typeface="Cambria Math" panose="02040503050406030204"/>
                        <a:cs typeface="Times New Roman" panose="02020603050405020304" pitchFamily="18" charset="0"/>
                      </a:rPr>
                      <m:t>𝑙</m:t>
                    </m:r>
                  </m:oMath>
                </a14:m>
                <a:r>
                  <a:rPr lang="zh-CN" altLang="en-US" sz="2000" dirty="0">
                    <a:ea typeface="黑体" panose="02010609060101010101" charset="-122"/>
                  </a:rPr>
                  <a:t>个特征人脸的线性组合来表达</a:t>
                </a:r>
                <a:r>
                  <a:rPr lang="zh-CN" altLang="en-US" sz="2000" dirty="0">
                    <a:latin typeface="Times New Roman" panose="02020603050405020304" pitchFamily="18" charset="0"/>
                    <a:ea typeface="黑体" panose="02010609060101010101" charset="-122"/>
                    <a:cs typeface="Times New Roman" panose="02020603050405020304" pitchFamily="18" charset="0"/>
                  </a:rPr>
                  <a:t>原始人脸数据</a:t>
                </a:r>
                <a14:m>
                  <m:oMath xmlns:m="http://schemas.openxmlformats.org/officeDocument/2006/math">
                    <m:sSub>
                      <m:sSubPr>
                        <m:ctrlPr>
                          <a:rPr lang="en-US" altLang="zh-CN" sz="2000" i="1">
                            <a:latin typeface="Cambria Math" panose="02040503050406030204" pitchFamily="18" charset="0"/>
                            <a:ea typeface="黑体" panose="02010609060101010101" charset="-122"/>
                            <a:cs typeface="Times New Roman" panose="02020603050405020304" pitchFamily="18" charset="0"/>
                          </a:rPr>
                        </m:ctrlPr>
                      </m:sSubPr>
                      <m:e>
                        <m:r>
                          <a:rPr lang="en-US" altLang="zh-CN" sz="2000" b="1" i="1">
                            <a:latin typeface="Cambria Math" panose="02040503050406030204"/>
                            <a:ea typeface="黑体" panose="02010609060101010101" charset="-122"/>
                            <a:cs typeface="Times New Roman" panose="02020603050405020304" pitchFamily="18" charset="0"/>
                          </a:rPr>
                          <m:t>𝒙</m:t>
                        </m:r>
                      </m:e>
                      <m:sub>
                        <m:r>
                          <a:rPr lang="en-US" altLang="zh-CN" sz="2000" i="1">
                            <a:latin typeface="Cambria Math" panose="02040503050406030204"/>
                            <a:ea typeface="黑体" panose="02010609060101010101" charset="-122"/>
                            <a:cs typeface="Times New Roman" panose="02020603050405020304" pitchFamily="18" charset="0"/>
                          </a:rPr>
                          <m:t>𝑖</m:t>
                        </m:r>
                      </m:sub>
                    </m:sSub>
                  </m:oMath>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4967455" y="4060643"/>
                <a:ext cx="4014399" cy="849528"/>
              </a:xfrm>
              <a:prstGeom prst="rect">
                <a:avLst/>
              </a:prstGeom>
              <a:blipFill rotWithShape="1">
                <a:blip r:embed="rId10"/>
                <a:stretch>
                  <a:fillRect l="-12" t="-53" r="10"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4085101" y="3708181"/>
                <a:ext cx="45005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charset="-122"/>
                              <a:cs typeface="Times New Roman" panose="02020603050405020304" pitchFamily="18" charset="0"/>
                            </a:rPr>
                          </m:ctrlPr>
                        </m:sSubPr>
                        <m:e>
                          <m:r>
                            <a:rPr lang="en-US" altLang="zh-CN" b="1" i="1">
                              <a:latin typeface="Cambria Math" panose="02040503050406030204"/>
                              <a:ea typeface="黑体" panose="02010609060101010101" charset="-122"/>
                              <a:cs typeface="Times New Roman" panose="02020603050405020304" pitchFamily="18" charset="0"/>
                            </a:rPr>
                            <m:t>𝒙</m:t>
                          </m:r>
                        </m:e>
                        <m:sub>
                          <m:r>
                            <a:rPr lang="en-US" altLang="zh-CN" i="1">
                              <a:latin typeface="Cambria Math" panose="02040503050406030204"/>
                              <a:ea typeface="黑体" panose="02010609060101010101" charset="-122"/>
                              <a:cs typeface="Times New Roman" panose="02020603050405020304" pitchFamily="18" charset="0"/>
                            </a:rPr>
                            <m:t>𝑖</m:t>
                          </m:r>
                        </m:sub>
                      </m:sSub>
                    </m:oMath>
                  </m:oMathPara>
                </a14:m>
                <a:endParaRPr lang="zh-CN" altLang="en-US" dirty="0"/>
              </a:p>
            </p:txBody>
          </p:sp>
        </mc:Choice>
        <mc:Fallback>
          <p:sp>
            <p:nvSpPr>
              <p:cNvPr id="21" name="矩形 20"/>
              <p:cNvSpPr>
                <a:spLocks noRot="1" noChangeAspect="1" noMove="1" noResize="1" noEditPoints="1" noAdjustHandles="1" noChangeArrowheads="1" noChangeShapeType="1" noTextEdit="1"/>
              </p:cNvSpPr>
              <p:nvPr/>
            </p:nvSpPr>
            <p:spPr>
              <a:xfrm>
                <a:off x="4085101" y="3708181"/>
                <a:ext cx="450059" cy="369332"/>
              </a:xfrm>
              <a:prstGeom prst="rect">
                <a:avLst/>
              </a:prstGeom>
              <a:blipFill rotWithShape="1">
                <a:blip r:embed="rId11"/>
                <a:stretch>
                  <a:fillRect l="-32" t="-113" r="139" b="48"/>
                </a:stretch>
              </a:blipFill>
            </p:spPr>
            <p:txBody>
              <a:bodyPr/>
              <a:lstStyle/>
              <a:p>
                <a:r>
                  <a:rPr lang="zh-CN" altLang="en-US">
                    <a:noFill/>
                  </a:rPr>
                  <a:t> </a:t>
                </a:r>
              </a:p>
            </p:txBody>
          </p:sp>
        </mc:Fallback>
      </mc:AlternateContent>
      <p:pic>
        <p:nvPicPr>
          <p:cNvPr id="1638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6947" y="2846233"/>
            <a:ext cx="2002891" cy="232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37333" y="3608075"/>
            <a:ext cx="1211740" cy="2436244"/>
          </a:xfrm>
          <a:prstGeom prst="rect">
            <a:avLst/>
          </a:prstGeom>
        </p:spPr>
        <p:txBody>
          <a:bodyPr wrap="square">
            <a:spAutoFit/>
          </a:bodyPr>
          <a:lstStyle/>
          <a:p>
            <a:pPr algn="just">
              <a:lnSpc>
                <a:spcPct val="130000"/>
              </a:lnSpc>
            </a:pPr>
            <a:r>
              <a:rPr lang="zh-CN" altLang="en-US" sz="2000" b="1" dirty="0">
                <a:solidFill>
                  <a:srgbClr val="C00000"/>
                </a:solidFill>
                <a:latin typeface="Times New Roman" panose="02020603050405020304" pitchFamily="18" charset="0"/>
                <a:ea typeface="黑体" panose="02010609060101010101" charset="-122"/>
                <a:cs typeface="Times New Roman" panose="02020603050405020304" pitchFamily="18" charset="0"/>
              </a:rPr>
              <a:t>聚类表示：</a:t>
            </a:r>
            <a:r>
              <a:rPr lang="zh-CN" altLang="en-US" sz="2000" dirty="0">
                <a:latin typeface="黑体" panose="02010609060101010101" charset="-122"/>
                <a:ea typeface="黑体" panose="02010609060101010101" charset="-122"/>
              </a:rPr>
              <a:t>用待表示人脸最相似的聚类质心来表示</a:t>
            </a:r>
            <a:endParaRPr lang="zh-CN" altLang="en-US" sz="2000" dirty="0">
              <a:latin typeface="黑体" panose="02010609060101010101" charset="-122"/>
              <a:ea typeface="黑体" panose="02010609060101010101" charset="-122"/>
            </a:endParaRPr>
          </a:p>
        </p:txBody>
      </p:sp>
      <p:pic>
        <p:nvPicPr>
          <p:cNvPr id="4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2974" y="2643747"/>
            <a:ext cx="406813"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0" name="矩形 49"/>
              <p:cNvSpPr/>
              <p:nvPr/>
            </p:nvSpPr>
            <p:spPr>
              <a:xfrm>
                <a:off x="693586" y="3218104"/>
                <a:ext cx="45005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charset="-122"/>
                              <a:cs typeface="Times New Roman" panose="02020603050405020304" pitchFamily="18" charset="0"/>
                            </a:rPr>
                          </m:ctrlPr>
                        </m:sSubPr>
                        <m:e>
                          <m:r>
                            <a:rPr lang="en-US" altLang="zh-CN" b="1" i="1">
                              <a:latin typeface="Cambria Math" panose="02040503050406030204"/>
                              <a:ea typeface="黑体" panose="02010609060101010101" charset="-122"/>
                              <a:cs typeface="Times New Roman" panose="02020603050405020304" pitchFamily="18" charset="0"/>
                            </a:rPr>
                            <m:t>𝒙</m:t>
                          </m:r>
                        </m:e>
                        <m:sub>
                          <m:r>
                            <a:rPr lang="en-US" altLang="zh-CN" i="1">
                              <a:latin typeface="Cambria Math" panose="02040503050406030204"/>
                              <a:ea typeface="黑体" panose="02010609060101010101" charset="-122"/>
                              <a:cs typeface="Times New Roman" panose="02020603050405020304" pitchFamily="18" charset="0"/>
                            </a:rPr>
                            <m:t>𝑖</m:t>
                          </m:r>
                        </m:sub>
                      </m:sSub>
                    </m:oMath>
                  </m:oMathPara>
                </a14:m>
                <a:endParaRPr lang="zh-CN" altLang="en-US" dirty="0"/>
              </a:p>
            </p:txBody>
          </p:sp>
        </mc:Choice>
        <mc:Fallback>
          <p:sp>
            <p:nvSpPr>
              <p:cNvPr id="50" name="矩形 49"/>
              <p:cNvSpPr>
                <a:spLocks noRot="1" noChangeAspect="1" noMove="1" noResize="1" noEditPoints="1" noAdjustHandles="1" noChangeArrowheads="1" noChangeShapeType="1" noTextEdit="1"/>
              </p:cNvSpPr>
              <p:nvPr/>
            </p:nvSpPr>
            <p:spPr>
              <a:xfrm>
                <a:off x="693586" y="3218104"/>
                <a:ext cx="450059" cy="369332"/>
              </a:xfrm>
              <a:prstGeom prst="rect">
                <a:avLst/>
              </a:prstGeom>
              <a:blipFill rotWithShape="1">
                <a:blip r:embed="rId11"/>
                <a:stretch>
                  <a:fillRect l="-37" t="-151" r="2" b="87"/>
                </a:stretch>
              </a:blipFill>
            </p:spPr>
            <p:txBody>
              <a:bodyPr/>
              <a:lstStyle/>
              <a:p>
                <a:r>
                  <a:rPr lang="zh-CN" altLang="en-US">
                    <a:noFill/>
                  </a:rPr>
                  <a:t> </a:t>
                </a:r>
              </a:p>
            </p:txBody>
          </p:sp>
        </mc:Fallback>
      </mc:AlternateContent>
      <p:cxnSp>
        <p:nvCxnSpPr>
          <p:cNvPr id="57" name="直接箭头连接符 56"/>
          <p:cNvCxnSpPr/>
          <p:nvPr/>
        </p:nvCxnSpPr>
        <p:spPr>
          <a:xfrm>
            <a:off x="1142454" y="3018459"/>
            <a:ext cx="1683705" cy="98839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人脸表达的方法对比</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33" name="标题 1"/>
          <p:cNvSpPr txBox="1"/>
          <p:nvPr/>
        </p:nvSpPr>
        <p:spPr>
          <a:xfrm>
            <a:off x="5378228" y="1354005"/>
            <a:ext cx="2303411" cy="65772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base">
              <a:spcAft>
                <a:spcPct val="0"/>
              </a:spcAft>
              <a:defRPr/>
            </a:pPr>
            <a:r>
              <a:rPr lang="zh-CN" altLang="en-US" sz="3200" dirty="0">
                <a:latin typeface="方正姚体" panose="02010601030101010101" pitchFamily="2" charset="-122"/>
                <a:ea typeface="方正姚体" panose="02010601030101010101" pitchFamily="2" charset="-122"/>
                <a:cs typeface="Times New Roman" panose="02020603050405020304" pitchFamily="18" charset="0"/>
              </a:rPr>
              <a:t>主成分分析</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3827206" y="2381865"/>
            <a:ext cx="116930" cy="36624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500"/>
                            </p:stCondLst>
                            <p:childTnLst>
                              <p:par>
                                <p:cTn id="9" presetID="10" presetClass="entr" presetSubtype="0" fill="hold" grpId="0" nodeType="afterEffect">
                                  <p:stCondLst>
                                    <p:cond delay="25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6387"/>
                                        </p:tgtEl>
                                        <p:attrNameLst>
                                          <p:attrName>style.visibility</p:attrName>
                                        </p:attrNameLst>
                                      </p:cBhvr>
                                      <p:to>
                                        <p:strVal val="visible"/>
                                      </p:to>
                                    </p:set>
                                    <p:animEffect transition="in" filter="fade">
                                      <p:cBhvr>
                                        <p:cTn id="16" dur="1000"/>
                                        <p:tgtEl>
                                          <p:spTgt spid="16387"/>
                                        </p:tgtEl>
                                      </p:cBhvr>
                                    </p:animEffect>
                                    <p:anim calcmode="lin" valueType="num">
                                      <p:cBhvr>
                                        <p:cTn id="17" dur="1000" fill="hold"/>
                                        <p:tgtEl>
                                          <p:spTgt spid="16387"/>
                                        </p:tgtEl>
                                        <p:attrNameLst>
                                          <p:attrName>ppt_x</p:attrName>
                                        </p:attrNameLst>
                                      </p:cBhvr>
                                      <p:tavLst>
                                        <p:tav tm="0">
                                          <p:val>
                                            <p:strVal val="#ppt_x"/>
                                          </p:val>
                                        </p:tav>
                                        <p:tav tm="100000">
                                          <p:val>
                                            <p:strVal val="#ppt_x"/>
                                          </p:val>
                                        </p:tav>
                                      </p:tavLst>
                                    </p:anim>
                                    <p:anim calcmode="lin" valueType="num">
                                      <p:cBhvr>
                                        <p:cTn id="18" dur="1000" fill="hold"/>
                                        <p:tgtEl>
                                          <p:spTgt spid="1638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1000"/>
                                        <p:tgtEl>
                                          <p:spTgt spid="49"/>
                                        </p:tgtEl>
                                      </p:cBhvr>
                                    </p:animEffect>
                                    <p:anim calcmode="lin" valueType="num">
                                      <p:cBhvr>
                                        <p:cTn id="27" dur="1000" fill="hold"/>
                                        <p:tgtEl>
                                          <p:spTgt spid="49"/>
                                        </p:tgtEl>
                                        <p:attrNameLst>
                                          <p:attrName>ppt_x</p:attrName>
                                        </p:attrNameLst>
                                      </p:cBhvr>
                                      <p:tavLst>
                                        <p:tav tm="0">
                                          <p:val>
                                            <p:strVal val="#ppt_x"/>
                                          </p:val>
                                        </p:tav>
                                        <p:tav tm="100000">
                                          <p:val>
                                            <p:strVal val="#ppt_x"/>
                                          </p:val>
                                        </p:tav>
                                      </p:tavLst>
                                    </p:anim>
                                    <p:anim calcmode="lin" valueType="num">
                                      <p:cBhvr>
                                        <p:cTn id="28" dur="1000" fill="hold"/>
                                        <p:tgtEl>
                                          <p:spTgt spid="4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1000"/>
                                        <p:tgtEl>
                                          <p:spTgt spid="57"/>
                                        </p:tgtEl>
                                      </p:cBhvr>
                                    </p:animEffect>
                                    <p:anim calcmode="lin" valueType="num">
                                      <p:cBhvr>
                                        <p:cTn id="37" dur="1000" fill="hold"/>
                                        <p:tgtEl>
                                          <p:spTgt spid="57"/>
                                        </p:tgtEl>
                                        <p:attrNameLst>
                                          <p:attrName>ppt_x</p:attrName>
                                        </p:attrNameLst>
                                      </p:cBhvr>
                                      <p:tavLst>
                                        <p:tav tm="0">
                                          <p:val>
                                            <p:strVal val="#ppt_x"/>
                                          </p:val>
                                        </p:tav>
                                        <p:tav tm="100000">
                                          <p:val>
                                            <p:strVal val="#ppt_x"/>
                                          </p:val>
                                        </p:tav>
                                      </p:tavLst>
                                    </p:anim>
                                    <p:anim calcmode="lin" valueType="num">
                                      <p:cBhvr>
                                        <p:cTn id="3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42" presetClass="entr" presetSubtype="0" fill="hold" nodeType="withEffect">
                                  <p:stCondLst>
                                    <p:cond delay="0"/>
                                  </p:stCondLst>
                                  <p:childTnLst>
                                    <p:set>
                                      <p:cBhvr>
                                        <p:cTn id="45" dur="1" fill="hold">
                                          <p:stCondLst>
                                            <p:cond delay="0"/>
                                          </p:stCondLst>
                                        </p:cTn>
                                        <p:tgtEl>
                                          <p:spTgt spid="9221"/>
                                        </p:tgtEl>
                                        <p:attrNameLst>
                                          <p:attrName>style.visibility</p:attrName>
                                        </p:attrNameLst>
                                      </p:cBhvr>
                                      <p:to>
                                        <p:strVal val="visible"/>
                                      </p:to>
                                    </p:set>
                                    <p:animEffect transition="in" filter="fade">
                                      <p:cBhvr>
                                        <p:cTn id="46" dur="1000"/>
                                        <p:tgtEl>
                                          <p:spTgt spid="9221"/>
                                        </p:tgtEl>
                                      </p:cBhvr>
                                    </p:animEffect>
                                    <p:anim calcmode="lin" valueType="num">
                                      <p:cBhvr>
                                        <p:cTn id="47" dur="1000" fill="hold"/>
                                        <p:tgtEl>
                                          <p:spTgt spid="9221"/>
                                        </p:tgtEl>
                                        <p:attrNameLst>
                                          <p:attrName>ppt_x</p:attrName>
                                        </p:attrNameLst>
                                      </p:cBhvr>
                                      <p:tavLst>
                                        <p:tav tm="0">
                                          <p:val>
                                            <p:strVal val="#ppt_x"/>
                                          </p:val>
                                        </p:tav>
                                        <p:tav tm="100000">
                                          <p:val>
                                            <p:strVal val="#ppt_x"/>
                                          </p:val>
                                        </p:tav>
                                      </p:tavLst>
                                    </p:anim>
                                    <p:anim calcmode="lin" valueType="num">
                                      <p:cBhvr>
                                        <p:cTn id="48" dur="1000" fill="hold"/>
                                        <p:tgtEl>
                                          <p:spTgt spid="92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9222"/>
                                        </p:tgtEl>
                                        <p:attrNameLst>
                                          <p:attrName>style.visibility</p:attrName>
                                        </p:attrNameLst>
                                      </p:cBhvr>
                                      <p:to>
                                        <p:strVal val="visible"/>
                                      </p:to>
                                    </p:set>
                                    <p:animEffect transition="in" filter="fade">
                                      <p:cBhvr>
                                        <p:cTn id="66" dur="1000"/>
                                        <p:tgtEl>
                                          <p:spTgt spid="9222"/>
                                        </p:tgtEl>
                                      </p:cBhvr>
                                    </p:animEffect>
                                    <p:anim calcmode="lin" valueType="num">
                                      <p:cBhvr>
                                        <p:cTn id="67" dur="1000" fill="hold"/>
                                        <p:tgtEl>
                                          <p:spTgt spid="9222"/>
                                        </p:tgtEl>
                                        <p:attrNameLst>
                                          <p:attrName>ppt_x</p:attrName>
                                        </p:attrNameLst>
                                      </p:cBhvr>
                                      <p:tavLst>
                                        <p:tav tm="0">
                                          <p:val>
                                            <p:strVal val="#ppt_x"/>
                                          </p:val>
                                        </p:tav>
                                        <p:tav tm="100000">
                                          <p:val>
                                            <p:strVal val="#ppt_x"/>
                                          </p:val>
                                        </p:tav>
                                      </p:tavLst>
                                    </p:anim>
                                    <p:anim calcmode="lin" valueType="num">
                                      <p:cBhvr>
                                        <p:cTn id="68" dur="1000" fill="hold"/>
                                        <p:tgtEl>
                                          <p:spTgt spid="922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9223"/>
                                        </p:tgtEl>
                                        <p:attrNameLst>
                                          <p:attrName>style.visibility</p:attrName>
                                        </p:attrNameLst>
                                      </p:cBhvr>
                                      <p:to>
                                        <p:strVal val="visible"/>
                                      </p:to>
                                    </p:set>
                                    <p:animEffect transition="in" filter="fade">
                                      <p:cBhvr>
                                        <p:cTn id="71" dur="1000"/>
                                        <p:tgtEl>
                                          <p:spTgt spid="9223"/>
                                        </p:tgtEl>
                                      </p:cBhvr>
                                    </p:animEffect>
                                    <p:anim calcmode="lin" valueType="num">
                                      <p:cBhvr>
                                        <p:cTn id="72" dur="1000" fill="hold"/>
                                        <p:tgtEl>
                                          <p:spTgt spid="9223"/>
                                        </p:tgtEl>
                                        <p:attrNameLst>
                                          <p:attrName>ppt_x</p:attrName>
                                        </p:attrNameLst>
                                      </p:cBhvr>
                                      <p:tavLst>
                                        <p:tav tm="0">
                                          <p:val>
                                            <p:strVal val="#ppt_x"/>
                                          </p:val>
                                        </p:tav>
                                        <p:tav tm="100000">
                                          <p:val>
                                            <p:strVal val="#ppt_x"/>
                                          </p:val>
                                        </p:tav>
                                      </p:tavLst>
                                    </p:anim>
                                    <p:anim calcmode="lin" valueType="num">
                                      <p:cBhvr>
                                        <p:cTn id="73" dur="1000" fill="hold"/>
                                        <p:tgtEl>
                                          <p:spTgt spid="92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9224"/>
                                        </p:tgtEl>
                                        <p:attrNameLst>
                                          <p:attrName>style.visibility</p:attrName>
                                        </p:attrNameLst>
                                      </p:cBhvr>
                                      <p:to>
                                        <p:strVal val="visible"/>
                                      </p:to>
                                    </p:set>
                                    <p:animEffect transition="in" filter="fade">
                                      <p:cBhvr>
                                        <p:cTn id="86" dur="1000"/>
                                        <p:tgtEl>
                                          <p:spTgt spid="9224"/>
                                        </p:tgtEl>
                                      </p:cBhvr>
                                    </p:animEffect>
                                    <p:anim calcmode="lin" valueType="num">
                                      <p:cBhvr>
                                        <p:cTn id="87" dur="1000" fill="hold"/>
                                        <p:tgtEl>
                                          <p:spTgt spid="9224"/>
                                        </p:tgtEl>
                                        <p:attrNameLst>
                                          <p:attrName>ppt_x</p:attrName>
                                        </p:attrNameLst>
                                      </p:cBhvr>
                                      <p:tavLst>
                                        <p:tav tm="0">
                                          <p:val>
                                            <p:strVal val="#ppt_x"/>
                                          </p:val>
                                        </p:tav>
                                        <p:tav tm="100000">
                                          <p:val>
                                            <p:strVal val="#ppt_x"/>
                                          </p:val>
                                        </p:tav>
                                      </p:tavLst>
                                    </p:anim>
                                    <p:anim calcmode="lin" valueType="num">
                                      <p:cBhvr>
                                        <p:cTn id="88" dur="1000" fill="hold"/>
                                        <p:tgtEl>
                                          <p:spTgt spid="922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1000"/>
                                        <p:tgtEl>
                                          <p:spTgt spid="21"/>
                                        </p:tgtEl>
                                      </p:cBhvr>
                                    </p:animEffect>
                                    <p:anim calcmode="lin" valueType="num">
                                      <p:cBhvr>
                                        <p:cTn id="102" dur="1000" fill="hold"/>
                                        <p:tgtEl>
                                          <p:spTgt spid="21"/>
                                        </p:tgtEl>
                                        <p:attrNameLst>
                                          <p:attrName>ppt_x</p:attrName>
                                        </p:attrNameLst>
                                      </p:cBhvr>
                                      <p:tavLst>
                                        <p:tav tm="0">
                                          <p:val>
                                            <p:strVal val="#ppt_x"/>
                                          </p:val>
                                        </p:tav>
                                        <p:tav tm="100000">
                                          <p:val>
                                            <p:strVal val="#ppt_x"/>
                                          </p:val>
                                        </p:tav>
                                      </p:tavLst>
                                    </p:anim>
                                    <p:anim calcmode="lin" valueType="num">
                                      <p:cBhvr>
                                        <p:cTn id="10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8" grpId="0"/>
      <p:bldP spid="19" grpId="0"/>
      <p:bldP spid="13" grpId="0"/>
      <p:bldP spid="14" grpId="0"/>
      <p:bldP spid="20" grpId="0"/>
      <p:bldP spid="21" grpId="0"/>
      <p:bldP spid="6" grpId="0"/>
      <p:bldP spid="50" grpId="0"/>
      <p:bldP spid="3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7843" y="1924867"/>
            <a:ext cx="2172936"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2570780" y="3263899"/>
            <a:ext cx="43912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pic>
        <p:nvPicPr>
          <p:cNvPr id="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547" y="1968714"/>
            <a:ext cx="2230437" cy="316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816" y="5379162"/>
            <a:ext cx="406813"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上箭头 2"/>
          <p:cNvSpPr/>
          <p:nvPr/>
        </p:nvSpPr>
        <p:spPr>
          <a:xfrm>
            <a:off x="3886201" y="4991101"/>
            <a:ext cx="161925" cy="2921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35" name="右箭头 34"/>
          <p:cNvSpPr/>
          <p:nvPr/>
        </p:nvSpPr>
        <p:spPr>
          <a:xfrm>
            <a:off x="5141073" y="3301997"/>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4" name="矩形 3"/>
          <p:cNvSpPr/>
          <p:nvPr/>
        </p:nvSpPr>
        <p:spPr>
          <a:xfrm>
            <a:off x="5638801" y="2870200"/>
            <a:ext cx="1343025" cy="149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anose="02010609060101010101" charset="-122"/>
              </a:rPr>
              <a:t>表示向量</a:t>
            </a:r>
            <a:endParaRPr lang="zh-CN" altLang="en-US" dirty="0">
              <a:ea typeface="黑体" panose="02010609060101010101" charset="-122"/>
            </a:endParaRPr>
          </a:p>
        </p:txBody>
      </p:sp>
      <p:grpSp>
        <p:nvGrpSpPr>
          <p:cNvPr id="36" name="组合 2"/>
          <p:cNvGrpSpPr/>
          <p:nvPr/>
        </p:nvGrpSpPr>
        <p:grpSpPr bwMode="auto">
          <a:xfrm>
            <a:off x="7533649" y="2881837"/>
            <a:ext cx="1410326" cy="1335616"/>
            <a:chOff x="6444208" y="3507927"/>
            <a:chExt cx="2351167" cy="734656"/>
          </a:xfrm>
        </p:grpSpPr>
        <p:sp>
          <p:nvSpPr>
            <p:cNvPr id="37" name="同侧圆角矩形 36"/>
            <p:cNvSpPr/>
            <p:nvPr/>
          </p:nvSpPr>
          <p:spPr>
            <a:xfrm rot="5400000">
              <a:off x="7252464" y="2699671"/>
              <a:ext cx="734656" cy="2351167"/>
            </a:xfrm>
            <a:prstGeom prst="round2SameRect">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同侧圆角矩形 6"/>
            <p:cNvSpPr/>
            <p:nvPr/>
          </p:nvSpPr>
          <p:spPr>
            <a:xfrm>
              <a:off x="6583874" y="3544019"/>
              <a:ext cx="1769413" cy="662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0" tIns="123825" rIns="247650" bIns="123825" spcCol="1270" anchor="ctr"/>
            <a:lstStyle/>
            <a:p>
              <a:pPr marL="0" lvl="1" algn="ctr" defTabSz="1066800">
                <a:spcBef>
                  <a:spcPct val="0"/>
                </a:spcBef>
                <a:spcAft>
                  <a:spcPct val="15000"/>
                </a:spcAft>
                <a:defRPr/>
              </a:pPr>
              <a:r>
                <a:rPr lang="zh-CN" altLang="en-US" b="1" dirty="0">
                  <a:solidFill>
                    <a:schemeClr val="bg1"/>
                  </a:solidFill>
                  <a:latin typeface="Times New Roman" panose="02020603050405020304" pitchFamily="18" charset="0"/>
                  <a:ea typeface="黑体" panose="02010609060101010101" charset="-122"/>
                  <a:cs typeface="Times New Roman" panose="02020603050405020304" pitchFamily="18" charset="0"/>
                </a:rPr>
                <a:t>分类</a:t>
              </a:r>
              <a:endParaRPr lang="en-US" altLang="zh-CN"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a:p>
              <a:pPr marL="0" lvl="1" algn="ctr" defTabSz="1066800">
                <a:spcBef>
                  <a:spcPct val="0"/>
                </a:spcBef>
                <a:spcAft>
                  <a:spcPct val="15000"/>
                </a:spcAft>
                <a:defRPr/>
              </a:pPr>
              <a:r>
                <a:rPr lang="zh-CN" altLang="en-US" b="1" dirty="0">
                  <a:solidFill>
                    <a:schemeClr val="bg1"/>
                  </a:solidFill>
                  <a:latin typeface="Times New Roman" panose="02020603050405020304" pitchFamily="18" charset="0"/>
                  <a:ea typeface="黑体" panose="02010609060101010101" charset="-122"/>
                  <a:cs typeface="Times New Roman" panose="02020603050405020304" pitchFamily="18" charset="0"/>
                </a:rPr>
                <a:t>识别</a:t>
              </a:r>
              <a:endParaRPr lang="en-US" altLang="zh-CN" b="1" dirty="0">
                <a:solidFill>
                  <a:schemeClr val="bg1"/>
                </a:solidFill>
                <a:latin typeface="Times New Roman" panose="02020603050405020304" pitchFamily="18" charset="0"/>
                <a:ea typeface="黑体" panose="02010609060101010101" charset="-122"/>
                <a:cs typeface="Times New Roman" panose="02020603050405020304" pitchFamily="18" charset="0"/>
              </a:endParaRPr>
            </a:p>
          </p:txBody>
        </p:sp>
      </p:grpSp>
      <p:sp>
        <p:nvSpPr>
          <p:cNvPr id="40" name="右箭头 39"/>
          <p:cNvSpPr/>
          <p:nvPr/>
        </p:nvSpPr>
        <p:spPr>
          <a:xfrm>
            <a:off x="7035431" y="3321050"/>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charset="-122"/>
            </a:endParaRPr>
          </a:p>
        </p:txBody>
      </p:sp>
      <p:sp>
        <p:nvSpPr>
          <p:cNvPr id="17" name="标题 1"/>
          <p:cNvSpPr txBox="1"/>
          <p:nvPr/>
        </p:nvSpPr>
        <p:spPr>
          <a:xfrm>
            <a:off x="413322" y="147634"/>
            <a:ext cx="8590567"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人脸表达后的分析与处理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5" grpId="0" animBg="1"/>
      <p:bldP spid="4"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result450ms1"/>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5170657" y="2453417"/>
            <a:ext cx="2877200" cy="329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609601" y="987386"/>
            <a:ext cx="7900218" cy="1284006"/>
          </a:xfrm>
          <a:prstGeom prst="rect">
            <a:avLst/>
          </a:prstGeom>
        </p:spPr>
        <p:txBody>
          <a:bodyPr wrap="square">
            <a:spAutoFit/>
          </a:bodyPr>
          <a:lstStyle/>
          <a:p>
            <a:pPr marL="361950" indent="-361950">
              <a:lnSpc>
                <a:spcPct val="150000"/>
              </a:lnSpc>
              <a:buFont typeface="Wingdings" panose="05000000000000000000" pitchFamily="2" charset="2"/>
              <a:buChar char="Ø"/>
            </a:pPr>
            <a:r>
              <a:rPr lang="zh-CN" altLang="en-US" sz="2800" dirty="0">
                <a:latin typeface="+mn-ea"/>
                <a:cs typeface="Times New Roman" panose="02020603050405020304" pitchFamily="18" charset="0"/>
              </a:rPr>
              <a:t>奥卡姆剃刀定律：“如无必要，勿增实体”，即“简单有效原理”。</a:t>
            </a:r>
            <a:endParaRPr lang="en-US" altLang="zh-CN" sz="2800" dirty="0">
              <a:latin typeface="+mn-ea"/>
              <a:cs typeface="Times New Roman" panose="02020603050405020304" pitchFamily="18" charset="0"/>
            </a:endParaRPr>
          </a:p>
        </p:txBody>
      </p:sp>
      <p:pic>
        <p:nvPicPr>
          <p:cNvPr id="8194" name="Picture 2" descr="https://timgsa.baidu.com/timg?image&amp;quality=80&amp;size=b9999_10000&amp;sec=1543333878908&amp;di=9e90d2ceceda8ca723fe6e8c47de6930&amp;imgtype=0&amp;src=http%3A%2F%2Ftaobao.90sheji.com%2F58pic%2F13%2F19%2F88%2F81H58PICAN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36" y="2748808"/>
            <a:ext cx="3796173" cy="3003474"/>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750"/>
                                        <p:tgtEl>
                                          <p:spTgt spid="29">
                                            <p:txEl>
                                              <p:pRg st="0" end="0"/>
                                            </p:txEl>
                                          </p:spTgt>
                                        </p:tgtEl>
                                      </p:cBhvr>
                                    </p:animEffect>
                                  </p:childTnLst>
                                </p:cTn>
                              </p:par>
                            </p:childTnLst>
                          </p:cTn>
                        </p:par>
                        <p:par>
                          <p:cTn id="8" fill="hold">
                            <p:stCondLst>
                              <p:cond delay="1250"/>
                            </p:stCondLst>
                            <p:childTnLst>
                              <p:par>
                                <p:cTn id="9" presetID="42" presetClass="entr" presetSubtype="0" fill="hold" nodeType="afterEffect">
                                  <p:stCondLst>
                                    <p:cond delay="500"/>
                                  </p:stCondLst>
                                  <p:childTnLst>
                                    <p:set>
                                      <p:cBhvr>
                                        <p:cTn id="10" dur="1" fill="hold">
                                          <p:stCondLst>
                                            <p:cond delay="0"/>
                                          </p:stCondLst>
                                        </p:cTn>
                                        <p:tgtEl>
                                          <p:spTgt spid="8194"/>
                                        </p:tgtEl>
                                        <p:attrNameLst>
                                          <p:attrName>style.visibility</p:attrName>
                                        </p:attrNameLst>
                                      </p:cBhvr>
                                      <p:to>
                                        <p:strVal val="visible"/>
                                      </p:to>
                                    </p:set>
                                    <p:animEffect transition="in" filter="fade">
                                      <p:cBhvr>
                                        <p:cTn id="11" dur="1000"/>
                                        <p:tgtEl>
                                          <p:spTgt spid="8194"/>
                                        </p:tgtEl>
                                      </p:cBhvr>
                                    </p:animEffect>
                                    <p:anim calcmode="lin" valueType="num">
                                      <p:cBhvr>
                                        <p:cTn id="12" dur="1000" fill="hold"/>
                                        <p:tgtEl>
                                          <p:spTgt spid="8194"/>
                                        </p:tgtEl>
                                        <p:attrNameLst>
                                          <p:attrName>ppt_x</p:attrName>
                                        </p:attrNameLst>
                                      </p:cBhvr>
                                      <p:tavLst>
                                        <p:tav tm="0">
                                          <p:val>
                                            <p:strVal val="#ppt_x"/>
                                          </p:val>
                                        </p:tav>
                                        <p:tav tm="100000">
                                          <p:val>
                                            <p:strVal val="#ppt_x"/>
                                          </p:val>
                                        </p:tav>
                                      </p:tavLst>
                                    </p:anim>
                                    <p:anim calcmode="lin" valueType="num">
                                      <p:cBhvr>
                                        <p:cTn id="13" dur="1000" fill="hold"/>
                                        <p:tgtEl>
                                          <p:spTgt spid="8194"/>
                                        </p:tgtEl>
                                        <p:attrNameLst>
                                          <p:attrName>ppt_y</p:attrName>
                                        </p:attrNameLst>
                                      </p:cBhvr>
                                      <p:tavLst>
                                        <p:tav tm="0">
                                          <p:val>
                                            <p:strVal val="#ppt_y+.1"/>
                                          </p:val>
                                        </p:tav>
                                        <p:tav tm="100000">
                                          <p:val>
                                            <p:strVal val="#ppt_y"/>
                                          </p:val>
                                        </p:tav>
                                      </p:tavLst>
                                    </p:anim>
                                  </p:childTnLst>
                                </p:cTn>
                              </p:par>
                            </p:childTnLst>
                          </p:cTn>
                        </p:par>
                        <p:par>
                          <p:cTn id="14" fill="hold">
                            <p:stCondLst>
                              <p:cond delay="2750"/>
                            </p:stCondLst>
                            <p:childTnLst>
                              <p:par>
                                <p:cTn id="15" presetID="42" presetClass="entr" presetSubtype="0" fill="hold" nodeType="after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09601" y="1144781"/>
            <a:ext cx="7900218" cy="4607993"/>
          </a:xfrm>
          <a:prstGeom prst="rect">
            <a:avLst/>
          </a:prstGeom>
        </p:spPr>
        <p:txBody>
          <a:bodyPr wrap="square">
            <a:spAutoFit/>
          </a:bodyPr>
          <a:lstStyle/>
          <a:p>
            <a:pPr marL="361950" indent="-361950" algn="just">
              <a:lnSpc>
                <a:spcPct val="150000"/>
              </a:lnSpc>
              <a:buFont typeface="Wingdings" panose="05000000000000000000" pitchFamily="2" charset="2"/>
              <a:buChar char="Ø"/>
            </a:pPr>
            <a:r>
              <a:rPr lang="zh-CN" altLang="en-US" sz="3200" dirty="0">
                <a:solidFill>
                  <a:srgbClr val="002060"/>
                </a:solidFill>
                <a:latin typeface="+mn-ea"/>
                <a:cs typeface="Times New Roman" panose="02020603050405020304" pitchFamily="18" charset="0"/>
              </a:rPr>
              <a:t>现代应用</a:t>
            </a:r>
            <a:endParaRPr lang="en-US" altLang="zh-CN" sz="3200" dirty="0">
              <a:solidFill>
                <a:srgbClr val="002060"/>
              </a:solidFill>
              <a:latin typeface="+mn-ea"/>
              <a:cs typeface="Times New Roman" panose="02020603050405020304" pitchFamily="18" charset="0"/>
            </a:endParaRPr>
          </a:p>
          <a:p>
            <a:pPr marL="719455" indent="-358775" algn="just">
              <a:lnSpc>
                <a:spcPct val="150000"/>
              </a:lnSpc>
              <a:buFont typeface="Arial" panose="020B0604020202020204" pitchFamily="34" charset="0"/>
              <a:buChar char="•"/>
            </a:pPr>
            <a:r>
              <a:rPr lang="zh-CN" altLang="en-US" sz="2800" dirty="0">
                <a:latin typeface="+mn-ea"/>
                <a:cs typeface="Times New Roman" panose="02020603050405020304" pitchFamily="18" charset="0"/>
              </a:rPr>
              <a:t>随着大数据和机器学习的兴起，</a:t>
            </a:r>
            <a:r>
              <a:rPr lang="en-US" altLang="zh-CN" sz="2800" dirty="0">
                <a:latin typeface="+mn-ea"/>
                <a:cs typeface="Times New Roman" panose="02020603050405020304" pitchFamily="18" charset="0"/>
              </a:rPr>
              <a:t>PCA</a:t>
            </a:r>
            <a:r>
              <a:rPr lang="zh-CN" altLang="en-US" sz="2800" dirty="0">
                <a:latin typeface="+mn-ea"/>
                <a:cs typeface="Times New Roman" panose="02020603050405020304" pitchFamily="18" charset="0"/>
              </a:rPr>
              <a:t>作为一种基本的降维和特征提取方法，成为数据科学和机器学习中的重要工具。</a:t>
            </a:r>
            <a:endParaRPr lang="en-US" altLang="zh-CN" sz="2800" dirty="0">
              <a:latin typeface="+mn-ea"/>
              <a:cs typeface="Times New Roman" panose="02020603050405020304" pitchFamily="18" charset="0"/>
            </a:endParaRPr>
          </a:p>
          <a:p>
            <a:pPr marL="719455" indent="-358775" algn="just">
              <a:lnSpc>
                <a:spcPct val="150000"/>
              </a:lnSpc>
              <a:buFont typeface="Arial" panose="020B0604020202020204" pitchFamily="34" charset="0"/>
              <a:buChar char="•"/>
            </a:pPr>
            <a:r>
              <a:rPr lang="zh-CN" altLang="en-US" sz="2800" dirty="0">
                <a:latin typeface="+mn-ea"/>
                <a:cs typeface="Times New Roman" panose="02020603050405020304" pitchFamily="18" charset="0"/>
              </a:rPr>
              <a:t>现代统计软件和编程语言（如 </a:t>
            </a:r>
            <a:r>
              <a:rPr lang="en-US" altLang="zh-CN" sz="2800" dirty="0">
                <a:latin typeface="+mn-ea"/>
                <a:cs typeface="Times New Roman" panose="02020603050405020304" pitchFamily="18" charset="0"/>
              </a:rPr>
              <a:t>R</a:t>
            </a:r>
            <a:r>
              <a:rPr lang="zh-CN" altLang="en-US" sz="2800" dirty="0">
                <a:latin typeface="+mn-ea"/>
                <a:cs typeface="Times New Roman" panose="02020603050405020304" pitchFamily="18" charset="0"/>
              </a:rPr>
              <a:t>、</a:t>
            </a:r>
            <a:r>
              <a:rPr lang="en-US" altLang="zh-CN" sz="2800" dirty="0">
                <a:latin typeface="+mn-ea"/>
                <a:cs typeface="Times New Roman" panose="02020603050405020304" pitchFamily="18" charset="0"/>
              </a:rPr>
              <a:t>Python </a:t>
            </a:r>
            <a:r>
              <a:rPr lang="zh-CN" altLang="en-US" sz="2800" dirty="0">
                <a:latin typeface="+mn-ea"/>
                <a:cs typeface="Times New Roman" panose="02020603050405020304" pitchFamily="18" charset="0"/>
              </a:rPr>
              <a:t>的 </a:t>
            </a:r>
            <a:r>
              <a:rPr lang="en-US" altLang="zh-CN" sz="2800" dirty="0">
                <a:latin typeface="+mn-ea"/>
                <a:cs typeface="Times New Roman" panose="02020603050405020304" pitchFamily="18" charset="0"/>
              </a:rPr>
              <a:t>scikit-learn </a:t>
            </a:r>
            <a:r>
              <a:rPr lang="zh-CN" altLang="en-US" sz="2800" dirty="0">
                <a:latin typeface="+mn-ea"/>
                <a:cs typeface="Times New Roman" panose="02020603050405020304" pitchFamily="18" charset="0"/>
              </a:rPr>
              <a:t>库等）都提供了高效的</a:t>
            </a:r>
            <a:r>
              <a:rPr lang="en-US" altLang="zh-CN" sz="2800" dirty="0">
                <a:latin typeface="+mn-ea"/>
                <a:cs typeface="Times New Roman" panose="02020603050405020304" pitchFamily="18" charset="0"/>
              </a:rPr>
              <a:t>PCA</a:t>
            </a:r>
            <a:r>
              <a:rPr lang="zh-CN" altLang="en-US" sz="2800" dirty="0">
                <a:latin typeface="+mn-ea"/>
                <a:cs typeface="Times New Roman" panose="02020603050405020304" pitchFamily="18" charset="0"/>
              </a:rPr>
              <a:t>实现，使其应用更加方便和普及。</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09601" y="1144781"/>
            <a:ext cx="7900218" cy="2022670"/>
          </a:xfrm>
          <a:prstGeom prst="rect">
            <a:avLst/>
          </a:prstGeom>
        </p:spPr>
        <p:txBody>
          <a:bodyPr wrap="square">
            <a:spAutoFit/>
          </a:bodyPr>
          <a:lstStyle/>
          <a:p>
            <a:pPr marL="361950" indent="-361950" algn="just">
              <a:lnSpc>
                <a:spcPct val="150000"/>
              </a:lnSpc>
              <a:buFont typeface="Wingdings" panose="05000000000000000000" pitchFamily="2" charset="2"/>
              <a:buChar char="Ø"/>
            </a:pPr>
            <a:r>
              <a:rPr lang="zh-CN" altLang="en-US" sz="3200" dirty="0">
                <a:solidFill>
                  <a:srgbClr val="002060"/>
                </a:solidFill>
                <a:latin typeface="+mn-ea"/>
                <a:cs typeface="Times New Roman" panose="02020603050405020304" pitchFamily="18" charset="0"/>
              </a:rPr>
              <a:t>基本思想</a:t>
            </a:r>
            <a:endParaRPr lang="en-US" altLang="zh-CN" sz="3200" dirty="0">
              <a:solidFill>
                <a:srgbClr val="002060"/>
              </a:solidFill>
              <a:latin typeface="+mn-ea"/>
              <a:cs typeface="Times New Roman" panose="02020603050405020304" pitchFamily="18" charset="0"/>
            </a:endParaRPr>
          </a:p>
          <a:p>
            <a:pPr marL="719455" indent="-358775" algn="just">
              <a:lnSpc>
                <a:spcPct val="150000"/>
              </a:lnSpc>
              <a:buFont typeface="Arial" panose="020B0604020202020204" pitchFamily="34" charset="0"/>
              <a:buChar char="•"/>
            </a:pPr>
            <a:r>
              <a:rPr lang="zh-CN" altLang="en-US" sz="2800" dirty="0">
                <a:latin typeface="+mn-ea"/>
                <a:cs typeface="Times New Roman" panose="02020603050405020304" pitchFamily="18" charset="0"/>
              </a:rPr>
              <a:t>通过线性变换将高维数据投影到低维空间，同时保留尽可能多的原始数据方差信息。</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09601" y="987386"/>
            <a:ext cx="7900218" cy="5134291"/>
          </a:xfrm>
          <a:prstGeom prst="rect">
            <a:avLst/>
          </a:prstGeom>
        </p:spPr>
        <p:txBody>
          <a:bodyPr wrap="square">
            <a:spAutoFit/>
          </a:bodyPr>
          <a:lstStyle/>
          <a:p>
            <a:pPr marL="361950" indent="-361950" algn="just">
              <a:lnSpc>
                <a:spcPct val="130000"/>
              </a:lnSpc>
              <a:buFont typeface="Wingdings" panose="05000000000000000000" pitchFamily="2" charset="2"/>
              <a:buChar char="Ø"/>
            </a:pPr>
            <a:r>
              <a:rPr lang="zh-CN" altLang="en-US" sz="3200" dirty="0">
                <a:solidFill>
                  <a:srgbClr val="002060"/>
                </a:solidFill>
                <a:latin typeface="+mn-ea"/>
                <a:cs typeface="Times New Roman" panose="02020603050405020304" pitchFamily="18" charset="0"/>
              </a:rPr>
              <a:t>目标</a:t>
            </a:r>
            <a:endParaRPr lang="en-US" altLang="zh-CN" sz="3200" dirty="0">
              <a:solidFill>
                <a:srgbClr val="002060"/>
              </a:solidFill>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降维：在不显著丢失数据信息的情况下，将高维数据转化为低维数据，简化数据结构。</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特征提取：通过选择具有最大方差的主成分，识别数据中最重要的特征。</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数据压缩：通过减少特征数量，实现数据压缩和存储空间的节省。</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去相关：将原始数据转换为新的、相互正交（不相关）的变量，从而消除冗余信息。</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75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charRg st="3" end="42"/>
                                            </p:txEl>
                                          </p:spTgt>
                                        </p:tgtEl>
                                        <p:attrNameLst>
                                          <p:attrName>style.visibility</p:attrName>
                                        </p:attrNameLst>
                                      </p:cBhvr>
                                      <p:to>
                                        <p:strVal val="visible"/>
                                      </p:to>
                                    </p:set>
                                    <p:animEffect transition="in" filter="fade">
                                      <p:cBhvr>
                                        <p:cTn id="12" dur="500"/>
                                        <p:tgtEl>
                                          <p:spTgt spid="29">
                                            <p:txEl>
                                              <p:charRg st="3"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charRg st="42" end="75"/>
                                            </p:txEl>
                                          </p:spTgt>
                                        </p:tgtEl>
                                        <p:attrNameLst>
                                          <p:attrName>style.visibility</p:attrName>
                                        </p:attrNameLst>
                                      </p:cBhvr>
                                      <p:to>
                                        <p:strVal val="visible"/>
                                      </p:to>
                                    </p:set>
                                    <p:animEffect transition="in" filter="fade">
                                      <p:cBhvr>
                                        <p:cTn id="17" dur="500"/>
                                        <p:tgtEl>
                                          <p:spTgt spid="29">
                                            <p:txEl>
                                              <p:charRg st="42" end="7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charRg st="75" end="105"/>
                                            </p:txEl>
                                          </p:spTgt>
                                        </p:tgtEl>
                                        <p:attrNameLst>
                                          <p:attrName>style.visibility</p:attrName>
                                        </p:attrNameLst>
                                      </p:cBhvr>
                                      <p:to>
                                        <p:strVal val="visible"/>
                                      </p:to>
                                    </p:set>
                                    <p:animEffect transition="in" filter="fade">
                                      <p:cBhvr>
                                        <p:cTn id="22" dur="500"/>
                                        <p:tgtEl>
                                          <p:spTgt spid="29">
                                            <p:txEl>
                                              <p:charRg st="75" end="10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charRg st="105" end="143"/>
                                            </p:txEl>
                                          </p:spTgt>
                                        </p:tgtEl>
                                        <p:attrNameLst>
                                          <p:attrName>style.visibility</p:attrName>
                                        </p:attrNameLst>
                                      </p:cBhvr>
                                      <p:to>
                                        <p:strVal val="visible"/>
                                      </p:to>
                                    </p:set>
                                    <p:animEffect transition="in" filter="fade">
                                      <p:cBhvr>
                                        <p:cTn id="27" dur="500"/>
                                        <p:tgtEl>
                                          <p:spTgt spid="29">
                                            <p:txEl>
                                              <p:charRg st="105" end="1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609601" y="1144781"/>
            <a:ext cx="7900218" cy="5134291"/>
          </a:xfrm>
          <a:prstGeom prst="rect">
            <a:avLst/>
          </a:prstGeom>
        </p:spPr>
        <p:txBody>
          <a:bodyPr wrap="square">
            <a:spAutoFit/>
          </a:bodyPr>
          <a:lstStyle/>
          <a:p>
            <a:pPr marL="361950" indent="-361950" algn="just">
              <a:lnSpc>
                <a:spcPct val="130000"/>
              </a:lnSpc>
              <a:buFont typeface="Wingdings" panose="05000000000000000000" pitchFamily="2" charset="2"/>
              <a:buChar char="Ø"/>
            </a:pPr>
            <a:r>
              <a:rPr lang="zh-CN" altLang="en-US" sz="3200" dirty="0">
                <a:solidFill>
                  <a:srgbClr val="002060"/>
                </a:solidFill>
                <a:latin typeface="+mn-ea"/>
                <a:cs typeface="Times New Roman" panose="02020603050405020304" pitchFamily="18" charset="0"/>
              </a:rPr>
              <a:t>应用场景</a:t>
            </a:r>
            <a:endParaRPr lang="en-US" altLang="zh-CN" sz="3200" dirty="0">
              <a:solidFill>
                <a:srgbClr val="002060"/>
              </a:solidFill>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高维数据降维：将数据降维到低维空间，同时保留尽可能多的方差信息，简化数据结构。</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特征提取和选择：识别数据中最重要的特征。</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数据压缩：通过减少特征数量实现数据压缩。</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数据可视化：将高维数据投影到二维或三维空间中，便于可视化和理解数据结构。</a:t>
            </a:r>
            <a:endParaRPr lang="zh-CN" altLang="en-US" sz="2800" dirty="0">
              <a:latin typeface="+mn-ea"/>
              <a:cs typeface="Times New Roman" panose="02020603050405020304" pitchFamily="18" charset="0"/>
            </a:endParaRPr>
          </a:p>
          <a:p>
            <a:pPr marL="719455" indent="-358775" algn="just">
              <a:lnSpc>
                <a:spcPct val="130000"/>
              </a:lnSpc>
              <a:buFont typeface="Arial" panose="020B0604020202020204" pitchFamily="34" charset="0"/>
              <a:buChar char="•"/>
            </a:pPr>
            <a:r>
              <a:rPr lang="zh-CN" altLang="en-US" sz="2800" dirty="0">
                <a:latin typeface="+mn-ea"/>
                <a:cs typeface="Times New Roman" panose="02020603050405020304" pitchFamily="18" charset="0"/>
              </a:rPr>
              <a:t>噪声消除：通过去除贡献较小的主成分，减少数据中的噪声，提高数据质量。</a:t>
            </a:r>
            <a:endParaRPr lang="en-US" altLang="zh-CN" sz="2800" dirty="0">
              <a:latin typeface="+mn-ea"/>
              <a:cs typeface="Times New Roman" panose="02020603050405020304" pitchFamily="18" charset="0"/>
            </a:endParaRPr>
          </a:p>
        </p:txBody>
      </p:sp>
      <p:sp>
        <p:nvSpPr>
          <p:cNvPr id="8" name="标题 1"/>
          <p:cNvSpPr txBox="1"/>
          <p:nvPr/>
        </p:nvSpPr>
        <p:spPr>
          <a:xfrm>
            <a:off x="413323" y="147634"/>
            <a:ext cx="750770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主成分分析（</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PCA</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charRg st="66" end="87"/>
                                            </p:txEl>
                                          </p:spTgt>
                                        </p:tgtEl>
                                        <p:attrNameLst>
                                          <p:attrName>style.visibility</p:attrName>
                                        </p:attrNameLst>
                                      </p:cBhvr>
                                      <p:to>
                                        <p:strVal val="visible"/>
                                      </p:to>
                                    </p:set>
                                    <p:animEffect transition="in" filter="fade">
                                      <p:cBhvr>
                                        <p:cTn id="22" dur="500"/>
                                        <p:tgtEl>
                                          <p:spTgt spid="29">
                                            <p:txEl>
                                              <p:charRg st="66" end="8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charRg st="124" end="159"/>
                                            </p:txEl>
                                          </p:spTgt>
                                        </p:tgtEl>
                                        <p:attrNameLst>
                                          <p:attrName>style.visibility</p:attrName>
                                        </p:attrNameLst>
                                      </p:cBhvr>
                                      <p:to>
                                        <p:strVal val="visible"/>
                                      </p:to>
                                    </p:set>
                                    <p:animEffect transition="in" filter="fade">
                                      <p:cBhvr>
                                        <p:cTn id="32" dur="500"/>
                                        <p:tgtEl>
                                          <p:spTgt spid="29">
                                            <p:txEl>
                                              <p:charRg st="124" end="15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0</TotalTime>
  <Words>6859</Words>
  <Application>WPS 演示</Application>
  <PresentationFormat>全屏显示(4:3)</PresentationFormat>
  <Paragraphs>662</Paragraphs>
  <Slides>47</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宋体</vt:lpstr>
      <vt:lpstr>Wingdings</vt:lpstr>
      <vt:lpstr>明兰</vt:lpstr>
      <vt:lpstr>AMGDT</vt:lpstr>
      <vt:lpstr>等线</vt:lpstr>
      <vt:lpstr>等线 Light</vt:lpstr>
      <vt:lpstr>华文新魏</vt:lpstr>
      <vt:lpstr>微软雅黑</vt:lpstr>
      <vt:lpstr>微软雅黑 Light</vt:lpstr>
      <vt:lpstr>Verdana</vt:lpstr>
      <vt:lpstr>Times New Roman</vt:lpstr>
      <vt:lpstr>Calibri</vt:lpstr>
      <vt:lpstr>方正姚体</vt:lpstr>
      <vt:lpstr>Arial Unicode MS</vt:lpstr>
      <vt:lpstr>黑体</vt:lpstr>
      <vt:lpstr>Cambria Math</vt:lpstr>
      <vt:lpstr>Cambria Math</vt:lpstr>
      <vt:lpstr>白底灰边-Office2010风格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聚类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梁桐</cp:lastModifiedBy>
  <cp:revision>1525</cp:revision>
  <dcterms:created xsi:type="dcterms:W3CDTF">2018-01-15T02:11:00Z</dcterms:created>
  <dcterms:modified xsi:type="dcterms:W3CDTF">2025-06-17T05:18:07Z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791F8D84797240F3A74BD5ACAD0F3E98_12</vt:lpwstr>
  </property>
</Properties>
</file>